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4"/>
  </p:notesMasterIdLst>
  <p:sldIdLst>
    <p:sldId id="256" r:id="rId2"/>
    <p:sldId id="258" r:id="rId3"/>
    <p:sldId id="259" r:id="rId4"/>
    <p:sldId id="260" r:id="rId5"/>
    <p:sldId id="262" r:id="rId6"/>
    <p:sldId id="345" r:id="rId7"/>
    <p:sldId id="346" r:id="rId8"/>
    <p:sldId id="307" r:id="rId9"/>
    <p:sldId id="270" r:id="rId10"/>
    <p:sldId id="347" r:id="rId11"/>
    <p:sldId id="265" r:id="rId12"/>
    <p:sldId id="348" r:id="rId13"/>
    <p:sldId id="382" r:id="rId14"/>
    <p:sldId id="269" r:id="rId15"/>
    <p:sldId id="271" r:id="rId16"/>
    <p:sldId id="272" r:id="rId17"/>
    <p:sldId id="273" r:id="rId18"/>
    <p:sldId id="274" r:id="rId19"/>
    <p:sldId id="275" r:id="rId20"/>
    <p:sldId id="276" r:id="rId21"/>
    <p:sldId id="280" r:id="rId22"/>
    <p:sldId id="284" r:id="rId23"/>
    <p:sldId id="285" r:id="rId24"/>
    <p:sldId id="313" r:id="rId25"/>
    <p:sldId id="314" r:id="rId26"/>
    <p:sldId id="351" r:id="rId27"/>
    <p:sldId id="359" r:id="rId28"/>
    <p:sldId id="361" r:id="rId29"/>
    <p:sldId id="362" r:id="rId30"/>
    <p:sldId id="364" r:id="rId31"/>
    <p:sldId id="366" r:id="rId32"/>
    <p:sldId id="365" r:id="rId33"/>
    <p:sldId id="352" r:id="rId34"/>
    <p:sldId id="355" r:id="rId35"/>
    <p:sldId id="354" r:id="rId36"/>
    <p:sldId id="350" r:id="rId37"/>
    <p:sldId id="356" r:id="rId38"/>
    <p:sldId id="367" r:id="rId39"/>
    <p:sldId id="371" r:id="rId40"/>
    <p:sldId id="368" r:id="rId41"/>
    <p:sldId id="369" r:id="rId42"/>
    <p:sldId id="370" r:id="rId43"/>
    <p:sldId id="383" r:id="rId44"/>
    <p:sldId id="378" r:id="rId45"/>
    <p:sldId id="379" r:id="rId46"/>
    <p:sldId id="374" r:id="rId47"/>
    <p:sldId id="375" r:id="rId48"/>
    <p:sldId id="372" r:id="rId49"/>
    <p:sldId id="376" r:id="rId50"/>
    <p:sldId id="373" r:id="rId51"/>
    <p:sldId id="377" r:id="rId52"/>
    <p:sldId id="380" r:id="rId53"/>
    <p:sldId id="388" r:id="rId54"/>
    <p:sldId id="384" r:id="rId55"/>
    <p:sldId id="385" r:id="rId56"/>
    <p:sldId id="386" r:id="rId57"/>
    <p:sldId id="387" r:id="rId58"/>
    <p:sldId id="389" r:id="rId59"/>
    <p:sldId id="390" r:id="rId60"/>
    <p:sldId id="391" r:id="rId61"/>
    <p:sldId id="344" r:id="rId62"/>
    <p:sldId id="342"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7" d="100"/>
          <a:sy n="67" d="100"/>
        </p:scale>
        <p:origin x="-56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9B44C77-4A82-4484-AF45-71FB31E79701}" type="datetimeFigureOut">
              <a:rPr lang="en-US" smtClean="0"/>
              <a:t>1/15/2014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52D7014-3A32-427F-85A0-BBEBCB83E276}" type="slidenum">
              <a:rPr lang="en-US" smtClean="0"/>
              <a:t>‹#›</a:t>
            </a:fld>
            <a:endParaRPr lang="en-US"/>
          </a:p>
        </p:txBody>
      </p:sp>
    </p:spTree>
    <p:extLst>
      <p:ext uri="{BB962C8B-B14F-4D97-AF65-F5344CB8AC3E}">
        <p14:creationId xmlns:p14="http://schemas.microsoft.com/office/powerpoint/2010/main" val="1172777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t>A few industries have led the way in their ability to gather and exploit data. Credit-card companies monitor every purchase and can identify fraudulent ones with a high degree of accuracy, using rules derived by crunching through billions of transactions. Stolen credit cards are more likely to be used to buy hard liquor than wine, for example, because it is easier to fence. Insurance firms are also good at combining clues to spot suspicious claims: fraudulent claims are more likely to be made on a Monday than a Tuesday, since policyholders who stage accidents tend to assemble friends as false witnesses over the weekend. By combining many such rules, it is possible to work out which cards are likeliest to have been stolen, and which claims are dodgy.</a:t>
            </a:r>
          </a:p>
          <a:p>
            <a:pPr>
              <a:defRPr/>
            </a:pPr>
            <a:endParaRPr lang="en-US" dirty="0" smtClean="0"/>
          </a:p>
          <a:p>
            <a:pPr>
              <a:defRPr/>
            </a:pPr>
            <a:r>
              <a:rPr lang="en-US" dirty="0" smtClean="0"/>
              <a:t>Mobile-phone operators, meanwhile, </a:t>
            </a:r>
            <a:r>
              <a:rPr lang="en-US" dirty="0" err="1" smtClean="0"/>
              <a:t>analyse</a:t>
            </a:r>
            <a:r>
              <a:rPr lang="en-US" dirty="0" smtClean="0"/>
              <a:t> subscribers’ calling patterns to determine, for example, whether most of their frequent contacts are on a rival network. If that rival network is offering an attractive promotion that might cause the subscriber to defect, he or she can then be offered an incentive to stay. Older industries crunch data with just as much enthusiasm as new ones these days. Retailers, offline as well as online, are masters of data mining (or “business intelligence”, as it is now known). By </a:t>
            </a:r>
            <a:r>
              <a:rPr lang="en-US" dirty="0" err="1" smtClean="0"/>
              <a:t>analysing</a:t>
            </a:r>
            <a:r>
              <a:rPr lang="en-US" dirty="0" smtClean="0"/>
              <a:t> “basket data”, supermarkets can tailor promotions to particular customers’ preferences. The oil industry uses supercomputers to trawl seismic data before drilling wells. And astronomers are just as likely to point a software query-tool at a digital sky survey as to point a telescope at the stars.</a:t>
            </a:r>
          </a:p>
          <a:p>
            <a:pPr>
              <a:defRPr/>
            </a:pPr>
            <a:endParaRPr lang="en-US" dirty="0"/>
          </a:p>
        </p:txBody>
      </p:sp>
      <p:sp>
        <p:nvSpPr>
          <p:cNvPr id="61444" name="Slide Number Placeholder 3"/>
          <p:cNvSpPr>
            <a:spLocks noGrp="1"/>
          </p:cNvSpPr>
          <p:nvPr>
            <p:ph type="sldNum" sz="quarter" idx="5"/>
          </p:nvPr>
        </p:nvSpPr>
        <p:spPr>
          <a:noFill/>
          <a:ln w="9525"/>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lstStyle>
            <a:lvl1pPr defTabSz="930275">
              <a:defRPr sz="1200" b="1">
                <a:solidFill>
                  <a:schemeClr val="tx1"/>
                </a:solidFill>
                <a:latin typeface="Arial" charset="0"/>
              </a:defRPr>
            </a:lvl1pPr>
            <a:lvl2pPr marL="742950" indent="-285750" defTabSz="930275">
              <a:defRPr sz="1200" b="1">
                <a:solidFill>
                  <a:schemeClr val="tx1"/>
                </a:solidFill>
                <a:latin typeface="Arial" charset="0"/>
              </a:defRPr>
            </a:lvl2pPr>
            <a:lvl3pPr marL="1143000" indent="-228600" defTabSz="930275">
              <a:defRPr sz="1200" b="1">
                <a:solidFill>
                  <a:schemeClr val="tx1"/>
                </a:solidFill>
                <a:latin typeface="Arial" charset="0"/>
              </a:defRPr>
            </a:lvl3pPr>
            <a:lvl4pPr marL="1600200" indent="-228600" defTabSz="930275">
              <a:defRPr sz="1200" b="1">
                <a:solidFill>
                  <a:schemeClr val="tx1"/>
                </a:solidFill>
                <a:latin typeface="Arial" charset="0"/>
              </a:defRPr>
            </a:lvl4pPr>
            <a:lvl5pPr marL="2057400" indent="-228600" defTabSz="930275">
              <a:defRPr sz="1200" b="1">
                <a:solidFill>
                  <a:schemeClr val="tx1"/>
                </a:solidFill>
                <a:latin typeface="Arial" charset="0"/>
              </a:defRPr>
            </a:lvl5pPr>
            <a:lvl6pPr marL="2514600" indent="-228600" algn="ctr" defTabSz="930275" eaLnBrk="0" fontAlgn="base" hangingPunct="0">
              <a:lnSpc>
                <a:spcPct val="90000"/>
              </a:lnSpc>
              <a:spcBef>
                <a:spcPct val="0"/>
              </a:spcBef>
              <a:spcAft>
                <a:spcPct val="0"/>
              </a:spcAft>
              <a:defRPr sz="1200" b="1">
                <a:solidFill>
                  <a:schemeClr val="tx1"/>
                </a:solidFill>
                <a:latin typeface="Arial" charset="0"/>
              </a:defRPr>
            </a:lvl6pPr>
            <a:lvl7pPr marL="2971800" indent="-228600" algn="ctr" defTabSz="930275" eaLnBrk="0" fontAlgn="base" hangingPunct="0">
              <a:lnSpc>
                <a:spcPct val="90000"/>
              </a:lnSpc>
              <a:spcBef>
                <a:spcPct val="0"/>
              </a:spcBef>
              <a:spcAft>
                <a:spcPct val="0"/>
              </a:spcAft>
              <a:defRPr sz="1200" b="1">
                <a:solidFill>
                  <a:schemeClr val="tx1"/>
                </a:solidFill>
                <a:latin typeface="Arial" charset="0"/>
              </a:defRPr>
            </a:lvl7pPr>
            <a:lvl8pPr marL="3429000" indent="-228600" algn="ctr" defTabSz="930275" eaLnBrk="0" fontAlgn="base" hangingPunct="0">
              <a:lnSpc>
                <a:spcPct val="90000"/>
              </a:lnSpc>
              <a:spcBef>
                <a:spcPct val="0"/>
              </a:spcBef>
              <a:spcAft>
                <a:spcPct val="0"/>
              </a:spcAft>
              <a:defRPr sz="1200" b="1">
                <a:solidFill>
                  <a:schemeClr val="tx1"/>
                </a:solidFill>
                <a:latin typeface="Arial" charset="0"/>
              </a:defRPr>
            </a:lvl8pPr>
            <a:lvl9pPr marL="3886200" indent="-228600" algn="ctr" defTabSz="930275" eaLnBrk="0" fontAlgn="base" hangingPunct="0">
              <a:lnSpc>
                <a:spcPct val="90000"/>
              </a:lnSpc>
              <a:spcBef>
                <a:spcPct val="0"/>
              </a:spcBef>
              <a:spcAft>
                <a:spcPct val="0"/>
              </a:spcAft>
              <a:defRPr sz="1200" b="1">
                <a:solidFill>
                  <a:schemeClr val="tx1"/>
                </a:solidFill>
                <a:latin typeface="Arial" charset="0"/>
              </a:defRPr>
            </a:lvl9pPr>
          </a:lstStyle>
          <a:p>
            <a:fld id="{7F3707AB-E108-4BEA-9718-32E6058A5030}" type="slidenum">
              <a:rPr lang="en-US" b="0" smtClean="0">
                <a:latin typeface="Times New Roman" pitchFamily="18" charset="0"/>
              </a:rPr>
              <a:pPr/>
              <a:t>26</a:t>
            </a:fld>
            <a:endParaRPr lang="en-US" b="0" smtClean="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2D7014-3A32-427F-85A0-BBEBCB83E276}" type="slidenum">
              <a:rPr lang="en-US" smtClean="0"/>
              <a:t>56</a:t>
            </a:fld>
            <a:endParaRPr lang="en-US"/>
          </a:p>
        </p:txBody>
      </p:sp>
    </p:spTree>
    <p:extLst>
      <p:ext uri="{BB962C8B-B14F-4D97-AF65-F5344CB8AC3E}">
        <p14:creationId xmlns:p14="http://schemas.microsoft.com/office/powerpoint/2010/main" val="3166441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564CF2E0-CCC4-4E1E-9902-C3C36AB3FDA4}" type="datetimeFigureOut">
              <a:rPr lang="en-US" smtClean="0"/>
              <a:pPr/>
              <a:t>1/15/2014</a:t>
            </a:fld>
            <a:endParaRPr lang="en-US"/>
          </a:p>
        </p:txBody>
      </p:sp>
      <p:sp>
        <p:nvSpPr>
          <p:cNvPr id="17" name="Footer Placeholder 16"/>
          <p:cNvSpPr>
            <a:spLocks noGrp="1"/>
          </p:cNvSpPr>
          <p:nvPr>
            <p:ph type="ftr" sz="quarter" idx="11"/>
          </p:nvPr>
        </p:nvSpPr>
        <p:spPr/>
        <p:txBody>
          <a:bodyPr/>
          <a:lstStyle/>
          <a:p>
            <a:endParaRPr kumimoji="0"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6F42FDE4-A7DD-41A7-A0A6-9B649FB43336}" type="slidenum">
              <a:rPr kumimoji="0" lang="en-US" smtClean="0"/>
              <a:pPr/>
              <a:t>‹#›</a:t>
            </a:fld>
            <a:endParaRPr kumimoji="0" lang="en-US" sz="1400" dirty="0">
              <a:solidFill>
                <a:srgbClr val="FFFFFF"/>
              </a:solidFill>
            </a:endParaRPr>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1/15/2014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1/15/2014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64CF2E0-CCC4-4E1E-9902-C3C36AB3FDA4}" type="datetimeFigureOut">
              <a:rPr lang="en-US" smtClean="0"/>
              <a:pPr/>
              <a:t>1/15/2014</a:t>
            </a:fld>
            <a:endParaRPr lang="en-US"/>
          </a:p>
        </p:txBody>
      </p:sp>
      <p:sp>
        <p:nvSpPr>
          <p:cNvPr id="5" name="Footer Placeholder 4"/>
          <p:cNvSpPr>
            <a:spLocks noGrp="1"/>
          </p:cNvSpPr>
          <p:nvPr>
            <p:ph type="ftr" sz="quarter" idx="11"/>
          </p:nvPr>
        </p:nvSpPr>
        <p:spPr/>
        <p:txBody>
          <a:bodyPr/>
          <a:lstStyle/>
          <a:p>
            <a:endParaRPr kumimoji="0" lang="en-US"/>
          </a:p>
        </p:txBody>
      </p:sp>
      <p:sp>
        <p:nvSpPr>
          <p:cNvPr id="6" name="Slide Number Placeholder 5"/>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64CF2E0-CCC4-4E1E-9902-C3C36AB3FDA4}" type="datetimeFigureOut">
              <a:rPr lang="en-US" smtClean="0"/>
              <a:pPr/>
              <a:t>1/15/2014</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kumimoji="0" lang="en-US" dirty="0"/>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64CF2E0-CCC4-4E1E-9902-C3C36AB3FDA4}" type="datetimeFigureOut">
              <a:rPr lang="en-US" smtClean="0"/>
              <a:pPr/>
              <a:t>1/15/2014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564CF2E0-CCC4-4E1E-9902-C3C36AB3FDA4}" type="datetimeFigureOut">
              <a:rPr lang="en-US" smtClean="0"/>
              <a:pPr/>
              <a:t>1/15/2014</a:t>
            </a:fld>
            <a:endParaRPr lang="en-US"/>
          </a:p>
        </p:txBody>
      </p:sp>
      <p:sp>
        <p:nvSpPr>
          <p:cNvPr id="8" name="Footer Placeholder 7"/>
          <p:cNvSpPr>
            <a:spLocks noGrp="1"/>
          </p:cNvSpPr>
          <p:nvPr>
            <p:ph type="ftr" sz="quarter" idx="11"/>
          </p:nvPr>
        </p:nvSpPr>
        <p:spPr/>
        <p:txBody>
          <a:bodyPr/>
          <a:lstStyle/>
          <a:p>
            <a:endParaRPr kumimoji="0" lang="en-US"/>
          </a:p>
        </p:txBody>
      </p:sp>
      <p:sp>
        <p:nvSpPr>
          <p:cNvPr id="9" name="Slide Number Placeholder 8"/>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564CF2E0-CCC4-4E1E-9902-C3C36AB3FDA4}" type="datetimeFigureOut">
              <a:rPr lang="en-US" smtClean="0"/>
              <a:pPr/>
              <a:t>1/15/2014</a:t>
            </a:fld>
            <a:endParaRPr lang="en-US"/>
          </a:p>
        </p:txBody>
      </p:sp>
      <p:sp>
        <p:nvSpPr>
          <p:cNvPr id="4" name="Footer Placeholder 3"/>
          <p:cNvSpPr>
            <a:spLocks noGrp="1"/>
          </p:cNvSpPr>
          <p:nvPr>
            <p:ph type="ftr" sz="quarter" idx="11"/>
          </p:nvPr>
        </p:nvSpPr>
        <p:spPr/>
        <p:txBody>
          <a:bodyPr/>
          <a:lstStyle/>
          <a:p>
            <a:endParaRPr kumimoji="0" lang="en-US"/>
          </a:p>
        </p:txBody>
      </p:sp>
      <p:sp>
        <p:nvSpPr>
          <p:cNvPr id="5" name="Slide Number Placeholder 4"/>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4CF2E0-CCC4-4E1E-9902-C3C36AB3FDA4}" type="datetimeFigureOut">
              <a:rPr lang="en-US" smtClean="0"/>
              <a:pPr/>
              <a:t>1/15/2014</a:t>
            </a:fld>
            <a:endParaRPr lang="en-US"/>
          </a:p>
        </p:txBody>
      </p:sp>
      <p:sp>
        <p:nvSpPr>
          <p:cNvPr id="3" name="Footer Placeholder 2"/>
          <p:cNvSpPr>
            <a:spLocks noGrp="1"/>
          </p:cNvSpPr>
          <p:nvPr>
            <p:ph type="ftr" sz="quarter" idx="11"/>
          </p:nvPr>
        </p:nvSpPr>
        <p:spPr/>
        <p:txBody>
          <a:bodyPr/>
          <a:lstStyle/>
          <a:p>
            <a:endParaRPr kumimoji="0" lang="en-US"/>
          </a:p>
        </p:txBody>
      </p:sp>
      <p:sp>
        <p:nvSpPr>
          <p:cNvPr id="4" name="Slide Number Placeholder 3"/>
          <p:cNvSpPr>
            <a:spLocks noGrp="1"/>
          </p:cNvSpPr>
          <p:nvPr>
            <p:ph type="sldNum" sz="quarter" idx="12"/>
          </p:nvPr>
        </p:nvSpPr>
        <p:spPr/>
        <p:txBody>
          <a:bodyPr/>
          <a:lstStyle/>
          <a:p>
            <a:fld id="{6F42FDE4-A7DD-41A7-A0A6-9B649FB43336}" type="slidenum">
              <a:rPr kumimoji="0" lang="en-US" smtClean="0"/>
              <a:pPr/>
              <a:t>‹#›</a:t>
            </a:fld>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1/15/2014</a:t>
            </a:fld>
            <a:endParaRPr lang="en-US"/>
          </a:p>
        </p:txBody>
      </p:sp>
      <p:sp>
        <p:nvSpPr>
          <p:cNvPr id="6" name="Footer Placeholder 5"/>
          <p:cNvSpPr>
            <a:spLocks noGrp="1"/>
          </p:cNvSpPr>
          <p:nvPr>
            <p:ph type="ftr" sz="quarter" idx="11"/>
          </p:nvPr>
        </p:nvSpPr>
        <p:spPr/>
        <p:txBody>
          <a:bodyPr/>
          <a:lstStyle/>
          <a:p>
            <a:endParaRPr kumimoji="0" lang="en-US"/>
          </a:p>
        </p:txBody>
      </p:sp>
      <p:sp>
        <p:nvSpPr>
          <p:cNvPr id="7" name="Slide Number Placeholder 6"/>
          <p:cNvSpPr>
            <a:spLocks noGrp="1"/>
          </p:cNvSpPr>
          <p:nvPr>
            <p:ph type="sldNum" sz="quarter" idx="12"/>
          </p:nvPr>
        </p:nvSpPr>
        <p:spPr/>
        <p:txBody>
          <a:bodyPr/>
          <a:lstStyle/>
          <a:p>
            <a:fld id="{6F42FDE4-A7DD-41A7-A0A6-9B649FB43336}" type="slidenum">
              <a:rPr kumimoji="0" lang="en-US" smtClean="0"/>
              <a:pPr/>
              <a:t>‹#›</a:t>
            </a:fld>
            <a:endParaRPr kumimoji="0"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564CF2E0-CCC4-4E1E-9902-C3C36AB3FDA4}" type="datetimeFigureOut">
              <a:rPr lang="en-US" smtClean="0"/>
              <a:pPr/>
              <a:t>1/15/2014</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kumimoji="0" lang="en-US" dirty="0"/>
          </a:p>
        </p:txBody>
      </p:sp>
      <p:sp>
        <p:nvSpPr>
          <p:cNvPr id="7" name="Slide Number Placeholder 6"/>
          <p:cNvSpPr>
            <a:spLocks noGrp="1"/>
          </p:cNvSpPr>
          <p:nvPr>
            <p:ph type="sldNum" sz="quarter" idx="12"/>
          </p:nvPr>
        </p:nvSpPr>
        <p:spPr>
          <a:xfrm>
            <a:off x="146304" y="6208776"/>
            <a:ext cx="457200" cy="457200"/>
          </a:xfrm>
        </p:spPr>
        <p:txBody>
          <a:bodyPr/>
          <a:lstStyle/>
          <a:p>
            <a:fld id="{6F42FDE4-A7DD-41A7-A0A6-9B649FB43336}" type="slidenum">
              <a:rPr kumimoji="0" lang="en-US" smtClean="0"/>
              <a:pPr/>
              <a:t>‹#›</a:t>
            </a:fld>
            <a:endParaRPr kumimoji="0" lang="en-US" dirty="0"/>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pPr algn="r" eaLnBrk="1" latinLnBrk="0" hangingPunct="1"/>
            <a:fld id="{564CF2E0-CCC4-4E1E-9902-C3C36AB3FDA4}" type="datetimeFigureOut">
              <a:rPr lang="en-US" smtClean="0"/>
              <a:pPr algn="r" eaLnBrk="1" latinLnBrk="0" hangingPunct="1"/>
              <a:t>1/15/2014</a:t>
            </a:fld>
            <a:endParaRPr lang="en-US" sz="1400" dirty="0">
              <a:solidFill>
                <a:schemeClr val="tx2"/>
              </a:solidFill>
            </a:endParaRPr>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kumimoji="0" lang="en-US" sz="1400" dirty="0">
              <a:solidFill>
                <a:schemeClr val="tx2"/>
              </a:solidFill>
            </a:endParaRPr>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pPr algn="ctr" eaLnBrk="1" latinLnBrk="0" hangingPunct="1"/>
            <a:fld id="{6F42FDE4-A7DD-41A7-A0A6-9B649FB43336}" type="slidenum">
              <a:rPr kumimoji="0" lang="en-US" smtClean="0"/>
              <a:pPr algn="ctr" eaLnBrk="1" latinLnBrk="0" hangingPunct="1"/>
              <a:t>‹#›</a:t>
            </a:fld>
            <a:endParaRPr kumimoji="0" lang="en-US" sz="1400" dirty="0">
              <a:solidFill>
                <a:srgbClr val="FFFFFF"/>
              </a:solidFill>
              <a:latin typeface="+mj-lt"/>
              <a:ea typeface="+mj-ea"/>
              <a:cs typeface="+mj-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www.youtube.com/watch?v=WVvKnq5XT-g&amp;feature=shar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hyperlink" Target="https://provost.asu.edu/files/AcademicIntegrityPolicyPDF.pdf"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hyperlink" Target="http://cs.swan.ac.uk/~csbob/research/how2read/laramee09how2read.pdf"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r>
              <a:rPr lang="en-US" dirty="0" smtClean="0"/>
              <a:t>Ross </a:t>
            </a:r>
            <a:r>
              <a:rPr lang="en-US" dirty="0" err="1" smtClean="0"/>
              <a:t>Maciejewski</a:t>
            </a:r>
            <a:endParaRPr lang="en-US" dirty="0" smtClean="0"/>
          </a:p>
          <a:p>
            <a:r>
              <a:rPr lang="en-US" dirty="0" smtClean="0"/>
              <a:t>rmacieje@asu.edu</a:t>
            </a:r>
            <a:endParaRPr lang="en-US" dirty="0"/>
          </a:p>
        </p:txBody>
      </p:sp>
      <p:sp>
        <p:nvSpPr>
          <p:cNvPr id="3" name="Title 2"/>
          <p:cNvSpPr>
            <a:spLocks noGrp="1"/>
          </p:cNvSpPr>
          <p:nvPr>
            <p:ph type="ctrTitle"/>
          </p:nvPr>
        </p:nvSpPr>
        <p:spPr/>
        <p:txBody>
          <a:bodyPr/>
          <a:lstStyle/>
          <a:p>
            <a:r>
              <a:rPr lang="en-US" dirty="0" smtClean="0"/>
              <a:t>CSE 591</a:t>
            </a:r>
            <a:br>
              <a:rPr lang="en-US" dirty="0" smtClean="0"/>
            </a:br>
            <a:r>
              <a:rPr lang="en-US" dirty="0" smtClean="0"/>
              <a:t>Data Visualization</a:t>
            </a:r>
            <a:endParaRPr lang="en-US" dirty="0"/>
          </a:p>
        </p:txBody>
      </p:sp>
      <p:pic>
        <p:nvPicPr>
          <p:cNvPr id="4" name="Picture 7" descr="ASU Logo1"/>
          <p:cNvPicPr>
            <a:picLocks noChangeAspect="1" noChangeArrowheads="1"/>
          </p:cNvPicPr>
          <p:nvPr/>
        </p:nvPicPr>
        <p:blipFill>
          <a:blip r:embed="rId2" cstate="print"/>
          <a:srcRect/>
          <a:stretch>
            <a:fillRect/>
          </a:stretch>
        </p:blipFill>
        <p:spPr bwMode="auto">
          <a:xfrm>
            <a:off x="5486400" y="5486400"/>
            <a:ext cx="3384550" cy="1077913"/>
          </a:xfrm>
          <a:prstGeom prst="rect">
            <a:avLst/>
          </a:prstGeom>
          <a:noFill/>
          <a:ln w="9525">
            <a:noFill/>
            <a:miter lim="800000"/>
            <a:headEnd/>
            <a:tailEnd/>
          </a:ln>
        </p:spPr>
      </p:pic>
      <p:pic>
        <p:nvPicPr>
          <p:cNvPr id="1026" name="Picture 2" descr="C:\Users\cadlabadmin\Desktop\tumblr_lp2so4aYv71r0cv6do1_500.gif"/>
          <p:cNvPicPr>
            <a:picLocks noChangeAspect="1" noChangeArrowheads="1" noCrop="1"/>
          </p:cNvPicPr>
          <p:nvPr/>
        </p:nvPicPr>
        <p:blipFill>
          <a:blip r:embed="rId3" cstate="print"/>
          <a:srcRect/>
          <a:stretch>
            <a:fillRect/>
          </a:stretch>
        </p:blipFill>
        <p:spPr bwMode="auto">
          <a:xfrm>
            <a:off x="304800" y="4919662"/>
            <a:ext cx="2787651" cy="2090738"/>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Assignments</a:t>
            </a:r>
            <a:endParaRPr lang="en-US" dirty="0"/>
          </a:p>
        </p:txBody>
      </p:sp>
      <p:sp>
        <p:nvSpPr>
          <p:cNvPr id="3" name="Content Placeholder 2"/>
          <p:cNvSpPr>
            <a:spLocks noGrp="1"/>
          </p:cNvSpPr>
          <p:nvPr>
            <p:ph sz="quarter" idx="1"/>
          </p:nvPr>
        </p:nvSpPr>
        <p:spPr/>
        <p:txBody>
          <a:bodyPr/>
          <a:lstStyle/>
          <a:p>
            <a:r>
              <a:rPr lang="en-US" dirty="0" smtClean="0"/>
              <a:t>You will have 8 small data visualization and analysis assignments</a:t>
            </a:r>
          </a:p>
          <a:p>
            <a:r>
              <a:rPr lang="en-US" dirty="0" smtClean="0"/>
              <a:t>Assignments will each be 1 week long</a:t>
            </a:r>
          </a:p>
          <a:p>
            <a:r>
              <a:rPr lang="en-US" dirty="0" smtClean="0"/>
              <a:t>The lowest assignment grade will be dropped</a:t>
            </a:r>
          </a:p>
          <a:p>
            <a:r>
              <a:rPr lang="en-US" dirty="0" smtClean="0"/>
              <a:t>No late assignments will be accepted</a:t>
            </a:r>
          </a:p>
        </p:txBody>
      </p:sp>
    </p:spTree>
    <p:extLst>
      <p:ext uri="{BB962C8B-B14F-4D97-AF65-F5344CB8AC3E}">
        <p14:creationId xmlns:p14="http://schemas.microsoft.com/office/powerpoint/2010/main" val="122833737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sz="quarter" idx="1"/>
          </p:nvPr>
        </p:nvSpPr>
        <p:spPr/>
        <p:txBody>
          <a:bodyPr/>
          <a:lstStyle/>
          <a:p>
            <a:r>
              <a:rPr lang="en-US" dirty="0" smtClean="0"/>
              <a:t>You will form a team of 2-4 students with workload expectations being based on team size</a:t>
            </a:r>
          </a:p>
          <a:p>
            <a:r>
              <a:rPr lang="en-US" dirty="0" smtClean="0"/>
              <a:t>You will identify a problem area and data set for analysis and develop an interactive visualization tool for analyzing the data</a:t>
            </a:r>
          </a:p>
          <a:p>
            <a:r>
              <a:rPr lang="en-US" dirty="0" smtClean="0"/>
              <a:t>You are free to use any software development environment or graphics/visualization support library</a:t>
            </a:r>
          </a:p>
          <a:p>
            <a:r>
              <a:rPr lang="en-US" dirty="0" smtClean="0"/>
              <a:t>Consider developing a web-deployable system to share your work with the world</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Project</a:t>
            </a:r>
            <a:endParaRPr lang="en-US" dirty="0"/>
          </a:p>
        </p:txBody>
      </p:sp>
      <p:sp>
        <p:nvSpPr>
          <p:cNvPr id="3" name="Content Placeholder 2"/>
          <p:cNvSpPr>
            <a:spLocks noGrp="1"/>
          </p:cNvSpPr>
          <p:nvPr>
            <p:ph sz="quarter" idx="1"/>
          </p:nvPr>
        </p:nvSpPr>
        <p:spPr/>
        <p:txBody>
          <a:bodyPr/>
          <a:lstStyle/>
          <a:p>
            <a:r>
              <a:rPr lang="en-US" dirty="0" smtClean="0"/>
              <a:t>Milestone 1 (10%) – January </a:t>
            </a:r>
            <a:r>
              <a:rPr lang="en-US" dirty="0" smtClean="0"/>
              <a:t>29</a:t>
            </a:r>
            <a:r>
              <a:rPr lang="en-US" baseline="30000" dirty="0" smtClean="0"/>
              <a:t>th</a:t>
            </a:r>
            <a:r>
              <a:rPr lang="en-US" dirty="0" smtClean="0"/>
              <a:t>  </a:t>
            </a:r>
            <a:r>
              <a:rPr lang="en-US" dirty="0" smtClean="0"/>
              <a:t>– Initial project description</a:t>
            </a:r>
          </a:p>
          <a:p>
            <a:r>
              <a:rPr lang="en-US" dirty="0" smtClean="0"/>
              <a:t>Milestone 2 (30%) – February </a:t>
            </a:r>
            <a:r>
              <a:rPr lang="en-US" dirty="0" smtClean="0"/>
              <a:t>26</a:t>
            </a:r>
            <a:r>
              <a:rPr lang="en-US" baseline="30000" dirty="0" smtClean="0"/>
              <a:t>th</a:t>
            </a:r>
            <a:r>
              <a:rPr lang="en-US" dirty="0" smtClean="0"/>
              <a:t> </a:t>
            </a:r>
            <a:r>
              <a:rPr lang="en-US" dirty="0" smtClean="0"/>
              <a:t>– Project design ideas. Design ideas and a storyboard/mockup of visualizations </a:t>
            </a:r>
          </a:p>
          <a:p>
            <a:r>
              <a:rPr lang="en-US" dirty="0" smtClean="0"/>
              <a:t>Milestone 3 (30%) – April </a:t>
            </a:r>
            <a:r>
              <a:rPr lang="en-US" dirty="0" smtClean="0"/>
              <a:t>14</a:t>
            </a:r>
            <a:r>
              <a:rPr lang="en-US" baseline="30000" dirty="0" smtClean="0"/>
              <a:t>th</a:t>
            </a:r>
            <a:r>
              <a:rPr lang="en-US" dirty="0" smtClean="0"/>
              <a:t> </a:t>
            </a:r>
            <a:r>
              <a:rPr lang="en-US" dirty="0" smtClean="0"/>
              <a:t>– Project demonstration.</a:t>
            </a:r>
          </a:p>
          <a:p>
            <a:r>
              <a:rPr lang="en-US" dirty="0" smtClean="0"/>
              <a:t>Milestone 4 (30%) – April </a:t>
            </a:r>
            <a:r>
              <a:rPr lang="en-US" dirty="0" smtClean="0"/>
              <a:t>30</a:t>
            </a:r>
            <a:r>
              <a:rPr lang="en-US" baseline="30000" dirty="0" smtClean="0"/>
              <a:t>th</a:t>
            </a:r>
            <a:r>
              <a:rPr lang="en-US" dirty="0" smtClean="0"/>
              <a:t> </a:t>
            </a:r>
            <a:r>
              <a:rPr lang="en-US" dirty="0" smtClean="0"/>
              <a:t>– Final project documentation, source code and video due</a:t>
            </a:r>
          </a:p>
          <a:p>
            <a:endParaRPr lang="en-US" dirty="0"/>
          </a:p>
          <a:p>
            <a:r>
              <a:rPr lang="en-US" dirty="0" smtClean="0"/>
              <a:t>See more details on the full description on blackboard, Milestone 1 is now assigned.</a:t>
            </a:r>
            <a:endParaRPr lang="en-US" dirty="0"/>
          </a:p>
        </p:txBody>
      </p:sp>
    </p:spTree>
    <p:extLst>
      <p:ext uri="{BB962C8B-B14F-4D97-AF65-F5344CB8AC3E}">
        <p14:creationId xmlns:p14="http://schemas.microsoft.com/office/powerpoint/2010/main" val="11504941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Participation Time</a:t>
            </a:r>
            <a:endParaRPr lang="en-US" dirty="0"/>
          </a:p>
        </p:txBody>
      </p:sp>
      <p:sp>
        <p:nvSpPr>
          <p:cNvPr id="3" name="Content Placeholder 2"/>
          <p:cNvSpPr>
            <a:spLocks noGrp="1"/>
          </p:cNvSpPr>
          <p:nvPr>
            <p:ph sz="quarter" idx="1"/>
          </p:nvPr>
        </p:nvSpPr>
        <p:spPr/>
        <p:txBody>
          <a:bodyPr/>
          <a:lstStyle/>
          <a:p>
            <a:r>
              <a:rPr lang="en-US" dirty="0" smtClean="0"/>
              <a:t>Introduce yourself to your neighbor!</a:t>
            </a:r>
          </a:p>
          <a:p>
            <a:r>
              <a:rPr lang="en-US" dirty="0" smtClean="0"/>
              <a:t>Talk to your neighbor, ask them about their research, make new friends and discuss project teams.</a:t>
            </a:r>
          </a:p>
          <a:p>
            <a:r>
              <a:rPr lang="en-US" dirty="0" smtClean="0"/>
              <a:t>Meet at least one person you didn’t know before class today.</a:t>
            </a:r>
          </a:p>
          <a:p>
            <a:endParaRPr lang="en-US" dirty="0"/>
          </a:p>
        </p:txBody>
      </p:sp>
    </p:spTree>
    <p:extLst>
      <p:ext uri="{BB962C8B-B14F-4D97-AF65-F5344CB8AC3E}">
        <p14:creationId xmlns:p14="http://schemas.microsoft.com/office/powerpoint/2010/main" val="19973883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Workload</a:t>
            </a:r>
            <a:endParaRPr lang="en-US" dirty="0"/>
          </a:p>
        </p:txBody>
      </p:sp>
      <p:sp>
        <p:nvSpPr>
          <p:cNvPr id="3" name="Content Placeholder 2"/>
          <p:cNvSpPr>
            <a:spLocks noGrp="1"/>
          </p:cNvSpPr>
          <p:nvPr>
            <p:ph sz="quarter" idx="1"/>
          </p:nvPr>
        </p:nvSpPr>
        <p:spPr/>
        <p:txBody>
          <a:bodyPr/>
          <a:lstStyle/>
          <a:p>
            <a:r>
              <a:rPr lang="en-US" dirty="0" smtClean="0"/>
              <a:t>Arizona Board of Regents Suggests:</a:t>
            </a:r>
            <a:br>
              <a:rPr lang="en-US" dirty="0" smtClean="0"/>
            </a:br>
            <a:r>
              <a:rPr lang="en-US" dirty="0" smtClean="0"/>
              <a:t>2-3 hours outside class for each hour in class!</a:t>
            </a:r>
          </a:p>
          <a:p>
            <a:r>
              <a:rPr lang="en-US" dirty="0" smtClean="0"/>
              <a:t>That means 6-9 hours of work outside of class. If you miss the class you will need more time.</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I Improve My Grade?</a:t>
            </a:r>
            <a:endParaRPr lang="en-US" dirty="0"/>
          </a:p>
        </p:txBody>
      </p:sp>
      <p:sp>
        <p:nvSpPr>
          <p:cNvPr id="3" name="Content Placeholder 2"/>
          <p:cNvSpPr>
            <a:spLocks noGrp="1"/>
          </p:cNvSpPr>
          <p:nvPr>
            <p:ph sz="quarter" idx="1"/>
          </p:nvPr>
        </p:nvSpPr>
        <p:spPr/>
        <p:txBody>
          <a:bodyPr>
            <a:normAutofit fontScale="92500"/>
          </a:bodyPr>
          <a:lstStyle/>
          <a:p>
            <a:r>
              <a:rPr lang="en-US" dirty="0" smtClean="0"/>
              <a:t>There in NO extra credit</a:t>
            </a:r>
          </a:p>
          <a:p>
            <a:r>
              <a:rPr lang="en-US" dirty="0" smtClean="0"/>
              <a:t>Your grade reflects your work throughout the entire semester</a:t>
            </a:r>
          </a:p>
          <a:p>
            <a:r>
              <a:rPr lang="en-US" dirty="0" smtClean="0"/>
              <a:t>If you want a good grade, start each assignment on time, turn the assignments in on time and study for the exams</a:t>
            </a:r>
          </a:p>
          <a:p>
            <a:r>
              <a:rPr lang="en-US" dirty="0" smtClean="0">
                <a:hlinkClick r:id="rId2"/>
              </a:rPr>
              <a:t>http</a:t>
            </a:r>
            <a:r>
              <a:rPr lang="en-US" dirty="0">
                <a:hlinkClick r:id="rId2"/>
              </a:rPr>
              <a:t>://</a:t>
            </a:r>
            <a:r>
              <a:rPr lang="en-US" dirty="0" smtClean="0">
                <a:hlinkClick r:id="rId2"/>
              </a:rPr>
              <a:t>www.youtube.com/watch?v=WVvKnq5XT-g&amp;feature=share</a:t>
            </a:r>
            <a:endParaRPr lang="en-US" dirty="0" smtClean="0"/>
          </a:p>
          <a:p>
            <a:pPr marL="0" indent="0">
              <a:buNone/>
            </a:pPr>
            <a:endParaRPr lang="en-US" dirty="0"/>
          </a:p>
          <a:p>
            <a:pPr marL="0" indent="0">
              <a:buNone/>
            </a:pPr>
            <a:r>
              <a:rPr lang="en-US" b="1" dirty="0" smtClean="0">
                <a:solidFill>
                  <a:schemeClr val="accent2"/>
                </a:solidFill>
              </a:rPr>
              <a:t>Please Note:</a:t>
            </a:r>
            <a:br>
              <a:rPr lang="en-US" b="1" dirty="0" smtClean="0">
                <a:solidFill>
                  <a:schemeClr val="accent2"/>
                </a:solidFill>
              </a:rPr>
            </a:br>
            <a:r>
              <a:rPr lang="en-US" dirty="0" smtClean="0"/>
              <a:t>It is unethical to bring to your instructor's attention the possible impact of your course grade on your future plans, including graduation, scholarships, jobs, etc.</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Integrity</a:t>
            </a:r>
            <a:endParaRPr lang="en-US" dirty="0"/>
          </a:p>
        </p:txBody>
      </p:sp>
      <p:sp>
        <p:nvSpPr>
          <p:cNvPr id="3" name="Content Placeholder 2"/>
          <p:cNvSpPr>
            <a:spLocks noGrp="1"/>
          </p:cNvSpPr>
          <p:nvPr>
            <p:ph sz="quarter" idx="1"/>
          </p:nvPr>
        </p:nvSpPr>
        <p:spPr/>
        <p:txBody>
          <a:bodyPr>
            <a:normAutofit fontScale="92500" lnSpcReduction="10000"/>
          </a:bodyPr>
          <a:lstStyle/>
          <a:p>
            <a:r>
              <a:rPr lang="en-US" dirty="0" smtClean="0"/>
              <a:t>Violations of academic integrity include (but are not limited to) cheating, fabrication, tampering, plagiarism or facilitating such activities.</a:t>
            </a:r>
          </a:p>
          <a:p>
            <a:r>
              <a:rPr lang="en-US" dirty="0" smtClean="0"/>
              <a:t>I have a zero tolerance policy.  Any perceived cheating will be sent to the provost and dismissal from the university will be recommended.</a:t>
            </a:r>
          </a:p>
          <a:p>
            <a:r>
              <a:rPr lang="en-US" dirty="0"/>
              <a:t>A student asking you to raise his/her grade for any other reason than a computational or instructor error is in violation of ASU's Academic Integrity Policy, section N:</a:t>
            </a:r>
          </a:p>
          <a:p>
            <a:pPr marL="0" indent="0">
              <a:buNone/>
            </a:pPr>
            <a:endParaRPr lang="en-US" dirty="0"/>
          </a:p>
          <a:p>
            <a:r>
              <a:rPr lang="en-US" dirty="0"/>
              <a:t>For details see:</a:t>
            </a:r>
          </a:p>
          <a:p>
            <a:pPr marL="0" indent="0">
              <a:buNone/>
            </a:pPr>
            <a:r>
              <a:rPr lang="en-US" dirty="0">
                <a:hlinkClick r:id="rId2"/>
              </a:rPr>
              <a:t>https://provost.asu.edu/files/AcademicIntegrityPolicyPDF.pdf</a:t>
            </a:r>
            <a:endParaRPr lang="en-US" dirty="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Integrity</a:t>
            </a:r>
            <a:endParaRPr lang="en-US" dirty="0"/>
          </a:p>
        </p:txBody>
      </p:sp>
      <p:sp>
        <p:nvSpPr>
          <p:cNvPr id="3" name="Content Placeholder 2"/>
          <p:cNvSpPr>
            <a:spLocks noGrp="1"/>
          </p:cNvSpPr>
          <p:nvPr>
            <p:ph sz="quarter" idx="1"/>
          </p:nvPr>
        </p:nvSpPr>
        <p:spPr/>
        <p:txBody>
          <a:bodyPr>
            <a:normAutofit/>
          </a:bodyPr>
          <a:lstStyle/>
          <a:p>
            <a:r>
              <a:rPr lang="en-US" dirty="0" smtClean="0"/>
              <a:t> </a:t>
            </a:r>
            <a:r>
              <a:rPr lang="en-US" b="1" dirty="0" smtClean="0"/>
              <a:t>Cheating on Exams </a:t>
            </a:r>
          </a:p>
          <a:p>
            <a:pPr lvl="1"/>
            <a:r>
              <a:rPr lang="en-US" dirty="0" smtClean="0"/>
              <a:t>Copying from another’s test paper. </a:t>
            </a:r>
          </a:p>
          <a:p>
            <a:pPr lvl="1"/>
            <a:r>
              <a:rPr lang="en-US" dirty="0" smtClean="0"/>
              <a:t>Making a copy of a test and giving it to someone or using a test if someone gives it to you. </a:t>
            </a:r>
          </a:p>
          <a:p>
            <a:pPr lvl="1"/>
            <a:r>
              <a:rPr lang="en-US" dirty="0" smtClean="0"/>
              <a:t>Using technology to take a test for someone or asking someone to take a test for you. </a:t>
            </a:r>
          </a:p>
          <a:p>
            <a:r>
              <a:rPr lang="en-US" b="1" dirty="0" smtClean="0"/>
              <a:t>Inappropriate Collaboration </a:t>
            </a:r>
          </a:p>
          <a:p>
            <a:pPr lvl="1"/>
            <a:r>
              <a:rPr lang="en-US" dirty="0" smtClean="0"/>
              <a:t>Working with others when you should be doing the work individually. </a:t>
            </a:r>
          </a:p>
          <a:p>
            <a:pPr lvl="1">
              <a:buNone/>
            </a:pPr>
            <a:endParaRPr lang="en-US" dirty="0" smtClean="0"/>
          </a:p>
          <a:p>
            <a:pPr lvl="1">
              <a:buNone/>
            </a:pPr>
            <a:r>
              <a:rPr lang="en-US" dirty="0" smtClean="0"/>
              <a:t>http://clas.asu.edu/files/AI%20Flier.pdf</a:t>
            </a:r>
          </a:p>
          <a:p>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Classroom Behavior	</a:t>
            </a:r>
            <a:endParaRPr lang="en-US" dirty="0"/>
          </a:p>
        </p:txBody>
      </p:sp>
      <p:sp>
        <p:nvSpPr>
          <p:cNvPr id="3" name="Content Placeholder 2"/>
          <p:cNvSpPr>
            <a:spLocks noGrp="1"/>
          </p:cNvSpPr>
          <p:nvPr>
            <p:ph sz="quarter" idx="1"/>
          </p:nvPr>
        </p:nvSpPr>
        <p:spPr/>
        <p:txBody>
          <a:bodyPr/>
          <a:lstStyle/>
          <a:p>
            <a:r>
              <a:rPr lang="en-US" dirty="0" smtClean="0"/>
              <a:t>No cell phones (No texting/</a:t>
            </a:r>
            <a:r>
              <a:rPr lang="en-US" dirty="0" err="1" smtClean="0"/>
              <a:t>facebooking</a:t>
            </a:r>
            <a:r>
              <a:rPr lang="en-US" dirty="0" smtClean="0"/>
              <a:t>/etc.)</a:t>
            </a:r>
          </a:p>
          <a:p>
            <a:r>
              <a:rPr lang="en-US" dirty="0" smtClean="0"/>
              <a:t>No Food / Drinks (Drinks with appropriate lids are ok, but the first spilled drink will result in a class ban)</a:t>
            </a:r>
          </a:p>
          <a:p>
            <a:r>
              <a:rPr lang="en-US" dirty="0" smtClean="0"/>
              <a:t>Participation is expected!</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Attendance Policy</a:t>
            </a:r>
            <a:endParaRPr lang="en-US" dirty="0"/>
          </a:p>
        </p:txBody>
      </p:sp>
      <p:sp>
        <p:nvSpPr>
          <p:cNvPr id="3" name="Content Placeholder 2"/>
          <p:cNvSpPr>
            <a:spLocks noGrp="1"/>
          </p:cNvSpPr>
          <p:nvPr>
            <p:ph sz="quarter" idx="1"/>
          </p:nvPr>
        </p:nvSpPr>
        <p:spPr/>
        <p:txBody>
          <a:bodyPr/>
          <a:lstStyle/>
          <a:p>
            <a:r>
              <a:rPr lang="en-US" dirty="0" smtClean="0"/>
              <a:t>Attendance is required</a:t>
            </a:r>
          </a:p>
          <a:p>
            <a:r>
              <a:rPr lang="en-US" dirty="0" smtClean="0"/>
              <a:t>Announcements are made in class</a:t>
            </a:r>
          </a:p>
          <a:p>
            <a:r>
              <a:rPr lang="en-US" dirty="0" smtClean="0"/>
              <a:t>Announcements might not be on the web pages, but I will try to post all important information on </a:t>
            </a:r>
            <a:r>
              <a:rPr lang="en-US" dirty="0" err="1" smtClean="0"/>
              <a:t>myASU</a:t>
            </a:r>
            <a:endParaRPr lang="en-US" dirty="0" smtClean="0">
              <a:solidFill>
                <a:schemeClr val="accent2"/>
              </a:solidFill>
            </a:endParaRPr>
          </a:p>
          <a:p>
            <a:r>
              <a:rPr lang="en-US" dirty="0" smtClean="0"/>
              <a:t>If you come to class, you will be expected to participate</a:t>
            </a:r>
          </a:p>
          <a:p>
            <a:r>
              <a:rPr lang="en-US" dirty="0" smtClean="0"/>
              <a:t>Your grade may suffer due to lack of attendance, random attendance may be taken to help assess participation</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Time and Location</a:t>
            </a:r>
            <a:endParaRPr lang="en-US" dirty="0"/>
          </a:p>
        </p:txBody>
      </p:sp>
      <p:sp>
        <p:nvSpPr>
          <p:cNvPr id="3" name="Content Placeholder 2"/>
          <p:cNvSpPr>
            <a:spLocks noGrp="1"/>
          </p:cNvSpPr>
          <p:nvPr>
            <p:ph sz="quarter" idx="1"/>
          </p:nvPr>
        </p:nvSpPr>
        <p:spPr/>
        <p:txBody>
          <a:bodyPr/>
          <a:lstStyle/>
          <a:p>
            <a:r>
              <a:rPr lang="en-US" dirty="0" smtClean="0"/>
              <a:t>Class Time: M W 3:00 – 4:15 PM</a:t>
            </a:r>
          </a:p>
          <a:p>
            <a:r>
              <a:rPr lang="en-US" dirty="0" smtClean="0"/>
              <a:t>Class Location: BYAC 270</a:t>
            </a:r>
          </a:p>
          <a:p>
            <a:r>
              <a:rPr lang="en-US" dirty="0" smtClean="0"/>
              <a:t>Office Hours (BYENG 344): M W 4:15 – 5:15PM</a:t>
            </a:r>
          </a:p>
          <a:p>
            <a:pPr lvl="1"/>
            <a:r>
              <a:rPr lang="en-US" dirty="0" smtClean="0"/>
              <a:t>Please send an email if you intend to come to office hours</a:t>
            </a:r>
          </a:p>
          <a:p>
            <a:pPr lvl="1"/>
            <a:r>
              <a:rPr lang="en-US" dirty="0" smtClean="0"/>
              <a:t>I try to be flexible, so you can also setup a different meeting time per email</a:t>
            </a:r>
          </a:p>
          <a:p>
            <a:r>
              <a:rPr lang="en-US" dirty="0" smtClean="0"/>
              <a:t>E-mail: rmacieje@asu.edu</a:t>
            </a:r>
          </a:p>
          <a:p>
            <a:endParaRPr lang="en-US" dirty="0"/>
          </a:p>
        </p:txBody>
      </p:sp>
      <p:pic>
        <p:nvPicPr>
          <p:cNvPr id="4" name="Picture 6" descr="G:\Presentations\Presentation-OSU_11\Ross_Hedcut.jpg"/>
          <p:cNvPicPr>
            <a:picLocks noChangeAspect="1" noChangeArrowheads="1"/>
          </p:cNvPicPr>
          <p:nvPr/>
        </p:nvPicPr>
        <p:blipFill>
          <a:blip r:embed="rId2" cstate="print"/>
          <a:srcRect/>
          <a:stretch>
            <a:fillRect/>
          </a:stretch>
        </p:blipFill>
        <p:spPr bwMode="auto">
          <a:xfrm>
            <a:off x="1143000" y="4724400"/>
            <a:ext cx="1155700" cy="1298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Disability Resource Center</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Disability Resource Center for Academic Access:</a:t>
            </a:r>
            <a:br>
              <a:rPr lang="en-US" dirty="0" smtClean="0"/>
            </a:br>
            <a:r>
              <a:rPr lang="en-US" dirty="0" smtClean="0"/>
              <a:t>If you have a disability that will require accommodation in this class, please schedule an appointment or see me during office hours to discuss your accommodation request. </a:t>
            </a:r>
          </a:p>
          <a:p>
            <a:endParaRPr lang="en-US" dirty="0" smtClean="0"/>
          </a:p>
          <a:p>
            <a:r>
              <a:rPr lang="en-US" dirty="0" smtClean="0"/>
              <a:t>Note: To qualify for disability accommodations here at ASU, students must register and qualify for services through the Disability Resource Center for Academic Access and Achievement (DRC) located on the 1st Floor of Matthews Center, Room 143, 480-965-1234 (V), 480-965-9000 (TTY). </a:t>
            </a:r>
          </a:p>
          <a:p>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sz="quarter" idx="1"/>
          </p:nvPr>
        </p:nvSpPr>
        <p:spPr/>
        <p:txBody>
          <a:bodyPr/>
          <a:lstStyle/>
          <a:p>
            <a:r>
              <a:rPr lang="en-US" dirty="0" smtClean="0"/>
              <a:t>Programming Skills</a:t>
            </a:r>
          </a:p>
          <a:p>
            <a:pPr lvl="1"/>
            <a:r>
              <a:rPr lang="en-US" dirty="0" smtClean="0"/>
              <a:t>C++/Java/Language of choice</a:t>
            </a:r>
          </a:p>
          <a:p>
            <a:pPr lvl="1"/>
            <a:r>
              <a:rPr lang="en-US" dirty="0" smtClean="0"/>
              <a:t>Ability to write medium size programs</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we cover in class?</a:t>
            </a:r>
            <a:endParaRPr lang="en-US" dirty="0"/>
          </a:p>
        </p:txBody>
      </p:sp>
      <p:sp>
        <p:nvSpPr>
          <p:cNvPr id="3" name="Content Placeholder 2"/>
          <p:cNvSpPr>
            <a:spLocks noGrp="1"/>
          </p:cNvSpPr>
          <p:nvPr>
            <p:ph sz="quarter" idx="1"/>
          </p:nvPr>
        </p:nvSpPr>
        <p:spPr>
          <a:xfrm>
            <a:off x="914400" y="1447800"/>
            <a:ext cx="7772400" cy="5029200"/>
          </a:xfrm>
        </p:spPr>
        <p:txBody>
          <a:bodyPr>
            <a:normAutofit/>
          </a:bodyPr>
          <a:lstStyle/>
          <a:p>
            <a:r>
              <a:rPr lang="en-US" sz="2800" dirty="0"/>
              <a:t>P</a:t>
            </a:r>
            <a:r>
              <a:rPr lang="en-US" sz="2800" dirty="0" smtClean="0"/>
              <a:t>urposes </a:t>
            </a:r>
            <a:r>
              <a:rPr lang="en-US" sz="2800" dirty="0"/>
              <a:t>and goals of </a:t>
            </a:r>
            <a:r>
              <a:rPr lang="en-US" sz="2800" dirty="0" smtClean="0"/>
              <a:t>visualization:</a:t>
            </a:r>
          </a:p>
          <a:p>
            <a:pPr lvl="1"/>
            <a:r>
              <a:rPr lang="en-US" sz="2600" dirty="0" smtClean="0"/>
              <a:t>applications</a:t>
            </a:r>
            <a:r>
              <a:rPr lang="en-US" sz="2600" dirty="0"/>
              <a:t>, challenges, sources of </a:t>
            </a:r>
            <a:r>
              <a:rPr lang="en-US" sz="2600" dirty="0" smtClean="0"/>
              <a:t>data</a:t>
            </a:r>
          </a:p>
          <a:p>
            <a:pPr lvl="1"/>
            <a:r>
              <a:rPr lang="en-US" sz="2600" dirty="0" smtClean="0"/>
              <a:t> </a:t>
            </a:r>
            <a:r>
              <a:rPr lang="en-US" sz="2600" dirty="0"/>
              <a:t>measurement, simulation, </a:t>
            </a:r>
            <a:r>
              <a:rPr lang="en-US" sz="2600" dirty="0" smtClean="0"/>
              <a:t>modeling</a:t>
            </a:r>
          </a:p>
          <a:p>
            <a:pPr lvl="1"/>
            <a:r>
              <a:rPr lang="en-US" sz="2600" dirty="0" smtClean="0"/>
              <a:t>data </a:t>
            </a:r>
            <a:r>
              <a:rPr lang="en-US" sz="2600" dirty="0"/>
              <a:t>dimensionality: 1D, 2D, 2.5D, </a:t>
            </a:r>
            <a:r>
              <a:rPr lang="en-US" sz="2600" dirty="0" smtClean="0"/>
              <a:t>3D</a:t>
            </a:r>
          </a:p>
          <a:p>
            <a:pPr lvl="1"/>
            <a:r>
              <a:rPr lang="en-US" sz="2600" dirty="0" smtClean="0"/>
              <a:t>time-dependent</a:t>
            </a:r>
          </a:p>
          <a:p>
            <a:pPr lvl="1"/>
            <a:r>
              <a:rPr lang="en-US" sz="2600" dirty="0" smtClean="0"/>
              <a:t>data </a:t>
            </a:r>
            <a:r>
              <a:rPr lang="en-US" sz="2600" dirty="0"/>
              <a:t>types: scalar, vector, nominal, </a:t>
            </a:r>
            <a:r>
              <a:rPr lang="en-US" sz="2600" dirty="0" smtClean="0"/>
              <a:t>multivariate </a:t>
            </a:r>
          </a:p>
          <a:p>
            <a:pPr lvl="1"/>
            <a:r>
              <a:rPr lang="en-US" sz="2600" dirty="0" smtClean="0"/>
              <a:t>grid </a:t>
            </a:r>
            <a:r>
              <a:rPr lang="en-US" sz="2600" dirty="0"/>
              <a:t>types: regular, rectilinear, curvilinear, unstructured, hybrid, point-based or scattered data</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Skills you will take away</a:t>
            </a:r>
            <a:endParaRPr lang="en-US" dirty="0"/>
          </a:p>
        </p:txBody>
      </p:sp>
      <p:sp>
        <p:nvSpPr>
          <p:cNvPr id="3" name="Content Placeholder 2"/>
          <p:cNvSpPr>
            <a:spLocks noGrp="1"/>
          </p:cNvSpPr>
          <p:nvPr>
            <p:ph sz="quarter" idx="1"/>
          </p:nvPr>
        </p:nvSpPr>
        <p:spPr/>
        <p:txBody>
          <a:bodyPr/>
          <a:lstStyle/>
          <a:p>
            <a:r>
              <a:rPr lang="en-US" dirty="0" smtClean="0"/>
              <a:t>You will know the basics of designing effective visualizations</a:t>
            </a:r>
          </a:p>
          <a:p>
            <a:r>
              <a:rPr lang="en-US" dirty="0" smtClean="0"/>
              <a:t>You will gain knowledge of statistical graphics</a:t>
            </a:r>
          </a:p>
          <a:p>
            <a:r>
              <a:rPr lang="en-US" dirty="0" smtClean="0"/>
              <a:t>You will learn a variety of data analysis techniques</a:t>
            </a:r>
          </a:p>
          <a:p>
            <a:r>
              <a:rPr lang="en-US" dirty="0" smtClean="0"/>
              <a:t>You will learn more skills for analyzing data</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4" name="Content Placeholder 3"/>
          <p:cNvSpPr>
            <a:spLocks noGrp="1"/>
          </p:cNvSpPr>
          <p:nvPr>
            <p:ph sz="quarter" idx="1"/>
          </p:nvPr>
        </p:nvSpPr>
        <p:spPr/>
        <p:txBody>
          <a:bodyPr/>
          <a:lstStyle/>
          <a:p>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is Data Visualization?</a:t>
            </a:r>
            <a:endParaRPr lang="en-US" dirty="0"/>
          </a:p>
        </p:txBody>
      </p:sp>
      <p:sp>
        <p:nvSpPr>
          <p:cNvPr id="3" name="Subtitle 2"/>
          <p:cNvSpPr>
            <a:spLocks noGrp="1"/>
          </p:cNvSpPr>
          <p:nvPr>
            <p:ph type="subTitle" idx="1"/>
          </p:nvPr>
        </p:nvSpPr>
        <p:spPr/>
        <p:txBody>
          <a:bodyPr>
            <a:normAutofit/>
          </a:bodyPr>
          <a:lstStyle/>
          <a:p>
            <a:r>
              <a:rPr lang="en-US" dirty="0" smtClean="0"/>
              <a:t>Ross </a:t>
            </a:r>
            <a:r>
              <a:rPr lang="en-US" dirty="0" err="1" smtClean="0"/>
              <a:t>Maciejewski</a:t>
            </a:r>
            <a:endParaRPr lang="en-US" dirty="0" smtClean="0"/>
          </a:p>
          <a:p>
            <a:r>
              <a:rPr lang="en-US" sz="2200" dirty="0" smtClean="0"/>
              <a:t>Assistant Professor</a:t>
            </a:r>
            <a:br>
              <a:rPr lang="en-US" sz="2200" dirty="0" smtClean="0"/>
            </a:br>
            <a:r>
              <a:rPr lang="en-US" sz="2200" dirty="0" smtClean="0"/>
              <a:t>Computer Science</a:t>
            </a:r>
            <a:br>
              <a:rPr lang="en-US" sz="2200" dirty="0" smtClean="0"/>
            </a:br>
            <a:r>
              <a:rPr lang="en-US" sz="2200" dirty="0" smtClean="0"/>
              <a:t>Arizona State University</a:t>
            </a:r>
            <a:endParaRPr lang="en-US" sz="22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z="3300" smtClean="0"/>
              <a:t>The Ongoing Data Deluge</a:t>
            </a:r>
          </a:p>
        </p:txBody>
      </p:sp>
      <p:sp>
        <p:nvSpPr>
          <p:cNvPr id="3" name="Content Placeholder 2"/>
          <p:cNvSpPr>
            <a:spLocks noGrp="1"/>
          </p:cNvSpPr>
          <p:nvPr>
            <p:ph idx="1"/>
          </p:nvPr>
        </p:nvSpPr>
        <p:spPr/>
        <p:txBody>
          <a:bodyPr/>
          <a:lstStyle/>
          <a:p>
            <a:pPr>
              <a:buFont typeface="Arial" pitchFamily="34" charset="0"/>
              <a:buChar char="•"/>
              <a:defRPr/>
            </a:pPr>
            <a:r>
              <a:rPr lang="en-US" sz="2400" dirty="0" smtClean="0"/>
              <a:t>Since 2003, digital information has accounted for 90% of all information produced</a:t>
            </a:r>
            <a:r>
              <a:rPr lang="en-US" sz="2400" baseline="30000" dirty="0" smtClean="0"/>
              <a:t>1</a:t>
            </a:r>
            <a:endParaRPr lang="en-US" sz="2400" dirty="0" smtClean="0"/>
          </a:p>
          <a:p>
            <a:pPr>
              <a:buFont typeface="Arial" pitchFamily="34" charset="0"/>
              <a:buChar char="•"/>
              <a:defRPr/>
            </a:pPr>
            <a:r>
              <a:rPr lang="en-US" sz="2400" dirty="0" smtClean="0"/>
              <a:t>In 2009, drones from Iraq and Afghanistan recorded 24 years of video footage</a:t>
            </a:r>
          </a:p>
          <a:p>
            <a:pPr>
              <a:buFont typeface="Arial" pitchFamily="34" charset="0"/>
              <a:buChar char="•"/>
              <a:defRPr/>
            </a:pPr>
            <a:r>
              <a:rPr lang="en-US" sz="2400" dirty="0" smtClean="0"/>
              <a:t>In 2010, the amount of information added annually to the digital universe was estimated to be nearly 1 ZB</a:t>
            </a:r>
          </a:p>
          <a:p>
            <a:pPr>
              <a:buFont typeface="Arial" pitchFamily="34" charset="0"/>
              <a:buChar char="•"/>
              <a:defRPr/>
            </a:pPr>
            <a:r>
              <a:rPr lang="en-US" sz="2400" dirty="0" err="1" smtClean="0"/>
              <a:t>Wal</a:t>
            </a:r>
            <a:r>
              <a:rPr lang="en-US" sz="2400" dirty="0" smtClean="0"/>
              <a:t>-mart process &gt; 1 million transactions per hour</a:t>
            </a:r>
          </a:p>
          <a:p>
            <a:pPr>
              <a:buFont typeface="Arial" pitchFamily="34" charset="0"/>
              <a:buChar char="•"/>
              <a:defRPr/>
            </a:pPr>
            <a:r>
              <a:rPr lang="en-US" sz="2400" dirty="0" smtClean="0"/>
              <a:t>By 2013 Cisco estimates the annual internet traffic will be 667 EBs</a:t>
            </a:r>
          </a:p>
          <a:p>
            <a:pPr>
              <a:buFont typeface="Arial" pitchFamily="34" charset="0"/>
              <a:buChar char="•"/>
              <a:defRPr/>
            </a:pPr>
            <a:endParaRPr lang="en-US" baseline="30000" dirty="0"/>
          </a:p>
        </p:txBody>
      </p:sp>
      <p:sp>
        <p:nvSpPr>
          <p:cNvPr id="6148" name="Slide Number Placeholder 3"/>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fld id="{FD1463E7-3F0B-4C1E-BED4-F26D589C3999}" type="slidenum">
              <a:rPr lang="en-US" sz="1400" smtClean="0">
                <a:latin typeface="Arial Unicode MS" pitchFamily="34" charset="-128"/>
              </a:rPr>
              <a:pPr/>
              <a:t>26</a:t>
            </a:fld>
            <a:endParaRPr lang="en-US" sz="1400" smtClean="0">
              <a:latin typeface="Arial Unicode MS" pitchFamily="34" charset="-128"/>
            </a:endParaRPr>
          </a:p>
        </p:txBody>
      </p:sp>
      <p:sp>
        <p:nvSpPr>
          <p:cNvPr id="6149" name="TextBox 3"/>
          <p:cNvSpPr txBox="1">
            <a:spLocks noChangeArrowheads="1"/>
          </p:cNvSpPr>
          <p:nvPr/>
        </p:nvSpPr>
        <p:spPr bwMode="auto">
          <a:xfrm>
            <a:off x="457200" y="6284913"/>
            <a:ext cx="80375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pPr algn="l"/>
            <a:r>
              <a:rPr lang="en-US" sz="1000" dirty="0"/>
              <a:t>1 – C. R. Johnson, R. Moorhead, T. </a:t>
            </a:r>
            <a:r>
              <a:rPr lang="en-US" sz="1000" dirty="0" err="1"/>
              <a:t>Munzner</a:t>
            </a:r>
            <a:r>
              <a:rPr lang="en-US" sz="1000" dirty="0"/>
              <a:t>, H. </a:t>
            </a:r>
            <a:r>
              <a:rPr lang="en-US" sz="1000" dirty="0" err="1"/>
              <a:t>Pfister</a:t>
            </a:r>
            <a:r>
              <a:rPr lang="en-US" sz="1000" dirty="0"/>
              <a:t>, P. </a:t>
            </a:r>
            <a:r>
              <a:rPr lang="en-US" sz="1000" dirty="0" err="1"/>
              <a:t>Rheingans</a:t>
            </a:r>
            <a:r>
              <a:rPr lang="en-US" sz="1000" dirty="0"/>
              <a:t>, and T. S. </a:t>
            </a:r>
            <a:r>
              <a:rPr lang="en-US" sz="1000" dirty="0" err="1"/>
              <a:t>Yoo</a:t>
            </a:r>
            <a:r>
              <a:rPr lang="en-US" sz="1000" dirty="0"/>
              <a:t>, Eds., </a:t>
            </a:r>
            <a:r>
              <a:rPr lang="en-US" sz="1000" i="1" dirty="0"/>
              <a:t>NIH-NSF Visualization Research Challenges Report</a:t>
            </a:r>
            <a:r>
              <a:rPr lang="en-US" sz="1000" dirty="0"/>
              <a:t>, IEEE Press, ISBN 0-7695-2733-7, 2006</a:t>
            </a:r>
          </a:p>
        </p:txBody>
      </p:sp>
    </p:spTree>
    <p:extLst>
      <p:ext uri="{BB962C8B-B14F-4D97-AF65-F5344CB8AC3E}">
        <p14:creationId xmlns:p14="http://schemas.microsoft.com/office/powerpoint/2010/main" val="30131173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Ongoing Data Deluge</a:t>
            </a:r>
            <a:endParaRPr lang="en-US" dirty="0"/>
          </a:p>
        </p:txBody>
      </p:sp>
      <p:sp>
        <p:nvSpPr>
          <p:cNvPr id="3" name="Content Placeholder 2"/>
          <p:cNvSpPr>
            <a:spLocks noGrp="1"/>
          </p:cNvSpPr>
          <p:nvPr>
            <p:ph sz="quarter" idx="1"/>
          </p:nvPr>
        </p:nvSpPr>
        <p:spPr/>
        <p:txBody>
          <a:bodyPr/>
          <a:lstStyle/>
          <a:p>
            <a:r>
              <a:rPr lang="en-US" dirty="0" smtClean="0"/>
              <a:t>FedEx’s ships more than 8.5 million packages per day (</a:t>
            </a:r>
            <a:r>
              <a:rPr lang="en-US" dirty="0"/>
              <a:t>http://</a:t>
            </a:r>
            <a:r>
              <a:rPr lang="en-US" dirty="0" smtClean="0"/>
              <a:t>www.fedex.com/us/about/today/companies/corporation/facts.html)</a:t>
            </a:r>
          </a:p>
          <a:p>
            <a:r>
              <a:rPr lang="en-US" dirty="0"/>
              <a:t>Consumers carry more than 1 billion Visa cards worldwide. More than 450 million of those cards are in the United States</a:t>
            </a:r>
            <a:br>
              <a:rPr lang="en-US" dirty="0"/>
            </a:br>
            <a:r>
              <a:rPr lang="en-US" dirty="0"/>
              <a:t>(http://</a:t>
            </a:r>
            <a:r>
              <a:rPr lang="en-US" dirty="0" smtClean="0"/>
              <a:t>www.creditcards.com/credit-card-news/credit-card-industry-facts-personal-debt-statistics-1276.php)</a:t>
            </a:r>
            <a:endParaRPr lang="en-US" dirty="0"/>
          </a:p>
          <a:p>
            <a:endParaRPr lang="en-US" dirty="0"/>
          </a:p>
          <a:p>
            <a:endParaRPr lang="en-US" dirty="0"/>
          </a:p>
        </p:txBody>
      </p:sp>
    </p:spTree>
    <p:extLst>
      <p:ext uri="{BB962C8B-B14F-4D97-AF65-F5344CB8AC3E}">
        <p14:creationId xmlns:p14="http://schemas.microsoft.com/office/powerpoint/2010/main" val="19488518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sv-SE" dirty="0" smtClean="0"/>
              <a:t>Data Overload</a:t>
            </a:r>
            <a:endParaRPr lang="sv-SE" dirty="0"/>
          </a:p>
        </p:txBody>
      </p:sp>
      <p:sp>
        <p:nvSpPr>
          <p:cNvPr id="16387" name="Rectangle 3"/>
          <p:cNvSpPr>
            <a:spLocks noGrp="1" noChangeArrowheads="1"/>
          </p:cNvSpPr>
          <p:nvPr>
            <p:ph type="body" idx="1"/>
          </p:nvPr>
        </p:nvSpPr>
        <p:spPr>
          <a:xfrm>
            <a:off x="457200" y="1600200"/>
            <a:ext cx="8229600" cy="2667000"/>
          </a:xfrm>
        </p:spPr>
        <p:txBody>
          <a:bodyPr>
            <a:normAutofit/>
          </a:bodyPr>
          <a:lstStyle/>
          <a:p>
            <a:r>
              <a:rPr lang="sv-SE" dirty="0"/>
              <a:t>Opportunity: Huge amounts of data available in digital form and ready for analysis</a:t>
            </a:r>
            <a:r>
              <a:rPr lang="sv-SE" dirty="0" smtClean="0"/>
              <a:t>!</a:t>
            </a:r>
          </a:p>
          <a:p>
            <a:pPr lvl="1"/>
            <a:r>
              <a:rPr lang="sv-SE" dirty="0" smtClean="0"/>
              <a:t>But, how can we make sense of this data?</a:t>
            </a:r>
          </a:p>
          <a:p>
            <a:pPr lvl="1"/>
            <a:r>
              <a:rPr lang="sv-SE" dirty="0" smtClean="0"/>
              <a:t>How can we harness this data in the decision making process?</a:t>
            </a:r>
          </a:p>
          <a:p>
            <a:pPr lvl="1"/>
            <a:r>
              <a:rPr lang="sv-SE" dirty="0" smtClean="0"/>
              <a:t>How do we avoid being overwhelmed by all of this data?</a:t>
            </a:r>
            <a:endParaRPr lang="sv-SE" dirty="0"/>
          </a:p>
        </p:txBody>
      </p:sp>
      <p:pic>
        <p:nvPicPr>
          <p:cNvPr id="16388" name="Picture 4"/>
          <p:cNvPicPr>
            <a:picLocks noChangeAspect="1" noChangeArrowheads="1"/>
          </p:cNvPicPr>
          <p:nvPr/>
        </p:nvPicPr>
        <p:blipFill>
          <a:blip r:embed="rId2"/>
          <a:srcRect/>
          <a:stretch>
            <a:fillRect/>
          </a:stretch>
        </p:blipFill>
        <p:spPr bwMode="auto">
          <a:xfrm>
            <a:off x="457200" y="4267200"/>
            <a:ext cx="7969250" cy="1855788"/>
          </a:xfrm>
          <a:prstGeom prst="rect">
            <a:avLst/>
          </a:prstGeom>
          <a:noFill/>
          <a:ln w="9525">
            <a:noFill/>
            <a:miter lim="800000"/>
            <a:headEnd/>
            <a:tailEnd/>
          </a:ln>
          <a:effectLst/>
        </p:spPr>
      </p:pic>
    </p:spTree>
    <p:extLst>
      <p:ext uri="{BB962C8B-B14F-4D97-AF65-F5344CB8AC3E}">
        <p14:creationId xmlns:p14="http://schemas.microsoft.com/office/powerpoint/2010/main" val="420922395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Power of Visualization</a:t>
            </a:r>
            <a:endParaRPr lang="en-US" dirty="0"/>
          </a:p>
        </p:txBody>
      </p:sp>
      <p:sp>
        <p:nvSpPr>
          <p:cNvPr id="3" name="Content Placeholder 2"/>
          <p:cNvSpPr>
            <a:spLocks noGrp="1"/>
          </p:cNvSpPr>
          <p:nvPr>
            <p:ph sz="quarter" idx="1"/>
          </p:nvPr>
        </p:nvSpPr>
        <p:spPr/>
        <p:txBody>
          <a:bodyPr/>
          <a:lstStyle/>
          <a:p>
            <a:r>
              <a:rPr lang="en-US" dirty="0" smtClean="0"/>
              <a:t>The goal is to take all of this </a:t>
            </a:r>
            <a:r>
              <a:rPr lang="en-US" i="1" dirty="0" smtClean="0"/>
              <a:t>data</a:t>
            </a:r>
            <a:r>
              <a:rPr lang="en-US" dirty="0" smtClean="0"/>
              <a:t> and transform it into </a:t>
            </a:r>
            <a:r>
              <a:rPr lang="en-US" i="1" dirty="0" smtClean="0"/>
              <a:t>information </a:t>
            </a:r>
            <a:endParaRPr lang="en-US" dirty="0" smtClean="0"/>
          </a:p>
          <a:p>
            <a:r>
              <a:rPr lang="en-US" dirty="0" smtClean="0"/>
              <a:t>How many terabytes of data we have collected doesn’t matter, it’s how many </a:t>
            </a:r>
            <a:r>
              <a:rPr lang="en-US" dirty="0" err="1" smtClean="0"/>
              <a:t>petaflops</a:t>
            </a:r>
            <a:r>
              <a:rPr lang="en-US" dirty="0" smtClean="0"/>
              <a:t> of </a:t>
            </a:r>
            <a:r>
              <a:rPr lang="en-US" i="1" dirty="0" smtClean="0"/>
              <a:t>insights</a:t>
            </a:r>
            <a:r>
              <a:rPr lang="en-US" dirty="0" smtClean="0"/>
              <a:t> we can generate from this data</a:t>
            </a:r>
          </a:p>
          <a:p>
            <a:r>
              <a:rPr lang="en-US" dirty="0" smtClean="0"/>
              <a:t>“</a:t>
            </a:r>
            <a:r>
              <a:rPr lang="en-US" i="1" dirty="0"/>
              <a:t>The purpose of computing is insight, not numbers</a:t>
            </a:r>
            <a:r>
              <a:rPr lang="en-US" i="1" dirty="0" smtClean="0"/>
              <a:t>.”</a:t>
            </a:r>
            <a:r>
              <a:rPr lang="en-US" dirty="0" smtClean="0"/>
              <a:t> </a:t>
            </a:r>
            <a:r>
              <a:rPr lang="en-US" dirty="0"/>
              <a:t>Dedication to his book: RW Hamming (1971). </a:t>
            </a:r>
            <a:r>
              <a:rPr lang="en-US" i="1" dirty="0"/>
              <a:t>Introduction to Applied Numerical Analysis</a:t>
            </a:r>
            <a:r>
              <a:rPr lang="en-US" dirty="0"/>
              <a:t>. McGraw Hill</a:t>
            </a:r>
            <a:r>
              <a:rPr lang="en-US" dirty="0" smtClean="0"/>
              <a:t>.</a:t>
            </a:r>
          </a:p>
          <a:p>
            <a:r>
              <a:rPr lang="en-US" dirty="0" smtClean="0"/>
              <a:t>We need to make the data understandable to people and a key way of doing this is through </a:t>
            </a:r>
            <a:r>
              <a:rPr lang="en-US" i="1" dirty="0" smtClean="0"/>
              <a:t>visualization</a:t>
            </a:r>
          </a:p>
          <a:p>
            <a:endParaRPr lang="en-US" dirty="0"/>
          </a:p>
        </p:txBody>
      </p:sp>
    </p:spTree>
    <p:extLst>
      <p:ext uri="{BB962C8B-B14F-4D97-AF65-F5344CB8AC3E}">
        <p14:creationId xmlns:p14="http://schemas.microsoft.com/office/powerpoint/2010/main" val="2589097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Background</a:t>
            </a:r>
            <a:endParaRPr lang="en-US" dirty="0"/>
          </a:p>
        </p:txBody>
      </p:sp>
      <p:sp>
        <p:nvSpPr>
          <p:cNvPr id="3" name="Content Placeholder 2"/>
          <p:cNvSpPr>
            <a:spLocks noGrp="1"/>
          </p:cNvSpPr>
          <p:nvPr>
            <p:ph sz="quarter" idx="1"/>
          </p:nvPr>
        </p:nvSpPr>
        <p:spPr/>
        <p:txBody>
          <a:bodyPr/>
          <a:lstStyle/>
          <a:p>
            <a:r>
              <a:rPr lang="en-US" dirty="0" smtClean="0"/>
              <a:t>Before ASU</a:t>
            </a:r>
          </a:p>
          <a:p>
            <a:pPr lvl="1"/>
            <a:r>
              <a:rPr lang="en-US" dirty="0" smtClean="0"/>
              <a:t>University of Missouri – Columbia, MO</a:t>
            </a:r>
          </a:p>
          <a:p>
            <a:pPr lvl="1"/>
            <a:r>
              <a:rPr lang="en-US" dirty="0" smtClean="0"/>
              <a:t>Purdue University – West Lafayette, IN</a:t>
            </a:r>
          </a:p>
          <a:p>
            <a:r>
              <a:rPr lang="en-US" dirty="0" smtClean="0"/>
              <a:t>Education</a:t>
            </a:r>
          </a:p>
          <a:p>
            <a:pPr lvl="1"/>
            <a:r>
              <a:rPr lang="en-US" dirty="0" smtClean="0"/>
              <a:t>PhD/MS in Computer Engineering – Purdue University</a:t>
            </a:r>
          </a:p>
          <a:p>
            <a:pPr lvl="1"/>
            <a:r>
              <a:rPr lang="en-US" dirty="0" smtClean="0"/>
              <a:t>BS in Computer Science, Electrical Engineering and Computer Engineering – University of Missouri</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986434" y="4765100"/>
            <a:ext cx="2671166" cy="1830963"/>
          </a:xfrm>
          <a:prstGeom prst="rect">
            <a:avLst/>
          </a:prstGeom>
          <a:noFill/>
          <a:ln w="9525">
            <a:noFill/>
            <a:miter lim="800000"/>
            <a:headEnd/>
            <a:tailEnd/>
          </a:ln>
        </p:spPr>
      </p:pic>
      <p:pic>
        <p:nvPicPr>
          <p:cNvPr id="1027" name="Picture 3" descr="F:\Media\Pictures\Purdue\2004_0529Image0072.jpg"/>
          <p:cNvPicPr>
            <a:picLocks noChangeAspect="1" noChangeArrowheads="1"/>
          </p:cNvPicPr>
          <p:nvPr/>
        </p:nvPicPr>
        <p:blipFill>
          <a:blip r:embed="rId3" cstate="print"/>
          <a:srcRect/>
          <a:stretch>
            <a:fillRect/>
          </a:stretch>
        </p:blipFill>
        <p:spPr bwMode="auto">
          <a:xfrm>
            <a:off x="6705600" y="4724400"/>
            <a:ext cx="1397886" cy="1862299"/>
          </a:xfrm>
          <a:prstGeom prst="rect">
            <a:avLst/>
          </a:prstGeom>
          <a:noFill/>
        </p:spPr>
      </p:pic>
      <p:pic>
        <p:nvPicPr>
          <p:cNvPr id="1028" name="Picture 4"/>
          <p:cNvPicPr>
            <a:picLocks noChangeAspect="1" noChangeArrowheads="1"/>
          </p:cNvPicPr>
          <p:nvPr/>
        </p:nvPicPr>
        <p:blipFill>
          <a:blip r:embed="rId4" cstate="print"/>
          <a:srcRect/>
          <a:stretch>
            <a:fillRect/>
          </a:stretch>
        </p:blipFill>
        <p:spPr bwMode="auto">
          <a:xfrm>
            <a:off x="3937620" y="4800600"/>
            <a:ext cx="2386980" cy="1790672"/>
          </a:xfrm>
          <a:prstGeom prst="rect">
            <a:avLst/>
          </a:prstGeom>
          <a:noFill/>
          <a:ln w="9525">
            <a:noFill/>
            <a:miter lim="800000"/>
            <a:headEnd/>
            <a:tailEnd/>
          </a:ln>
        </p:spPr>
      </p:pic>
      <p:pic>
        <p:nvPicPr>
          <p:cNvPr id="1029" name="Picture 5"/>
          <p:cNvPicPr>
            <a:picLocks noChangeAspect="1" noChangeArrowheads="1"/>
          </p:cNvPicPr>
          <p:nvPr/>
        </p:nvPicPr>
        <p:blipFill>
          <a:blip r:embed="rId5" cstate="print"/>
          <a:srcRect/>
          <a:stretch>
            <a:fillRect/>
          </a:stretch>
        </p:blipFill>
        <p:spPr bwMode="auto">
          <a:xfrm>
            <a:off x="6231680" y="1591594"/>
            <a:ext cx="2226520" cy="14564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649287" y="62849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err="1"/>
              <a:t>Rousseeuw</a:t>
            </a:r>
            <a:r>
              <a:rPr lang="en-US" sz="1000" dirty="0"/>
              <a:t>, P.J. &amp; Leroy, A.M. (1987) Robust Regression and Outlier Detection. Wiley, p. </a:t>
            </a:r>
            <a:r>
              <a:rPr lang="en-US" sz="1000" dirty="0" smtClean="0"/>
              <a:t>57</a:t>
            </a:r>
            <a:endParaRPr lang="en-US" sz="1000" b="0" dirty="0"/>
          </a:p>
        </p:txBody>
      </p:sp>
      <p:pic>
        <p:nvPicPr>
          <p:cNvPr id="6963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28600"/>
            <a:ext cx="4648200" cy="6016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1828800" y="4724400"/>
            <a:ext cx="7010400" cy="1524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chemeClr val="tx1"/>
                </a:solidFill>
              </a:rPr>
              <a:t>Which animal weights the least/most?</a:t>
            </a:r>
          </a:p>
          <a:p>
            <a:r>
              <a:rPr lang="en-US" sz="2400" dirty="0" smtClean="0">
                <a:solidFill>
                  <a:schemeClr val="tx1"/>
                </a:solidFill>
              </a:rPr>
              <a:t>Is there a relationship between brain weight and body weight?</a:t>
            </a:r>
          </a:p>
          <a:p>
            <a:r>
              <a:rPr lang="en-US" sz="2400" dirty="0" smtClean="0">
                <a:solidFill>
                  <a:schemeClr val="tx1"/>
                </a:solidFill>
              </a:rPr>
              <a:t>If so, are there any outliers?</a:t>
            </a:r>
          </a:p>
        </p:txBody>
      </p:sp>
    </p:spTree>
    <p:extLst>
      <p:ext uri="{BB962C8B-B14F-4D97-AF65-F5344CB8AC3E}">
        <p14:creationId xmlns:p14="http://schemas.microsoft.com/office/powerpoint/2010/main" val="257642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768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28600"/>
            <a:ext cx="8545068"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130" y="228600"/>
            <a:ext cx="8513537" cy="638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0391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026"/>
                                        </p:tgtEl>
                                      </p:cBhvr>
                                    </p:animEffect>
                                    <p:set>
                                      <p:cBhvr>
                                        <p:cTn id="7"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endParaRPr lang="en-US"/>
          </a:p>
        </p:txBody>
      </p:sp>
      <p:pic>
        <p:nvPicPr>
          <p:cNvPr id="757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304800"/>
            <a:ext cx="7086600" cy="58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649287" y="62849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WS Cleveland – The Elements of Graphing Data, 1994</a:t>
            </a:r>
            <a:endParaRPr lang="en-US" sz="1000" b="0" dirty="0"/>
          </a:p>
        </p:txBody>
      </p:sp>
    </p:spTree>
    <p:extLst>
      <p:ext uri="{BB962C8B-B14F-4D97-AF65-F5344CB8AC3E}">
        <p14:creationId xmlns:p14="http://schemas.microsoft.com/office/powerpoint/2010/main" val="3864646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Through the Ages</a:t>
            </a:r>
            <a:endParaRPr lang="en-US" dirty="0"/>
          </a:p>
        </p:txBody>
      </p:sp>
      <p:sp>
        <p:nvSpPr>
          <p:cNvPr id="3" name="Content Placeholder 2"/>
          <p:cNvSpPr>
            <a:spLocks noGrp="1"/>
          </p:cNvSpPr>
          <p:nvPr>
            <p:ph sz="quarter" idx="1"/>
          </p:nvPr>
        </p:nvSpPr>
        <p:spPr/>
        <p:txBody>
          <a:bodyPr/>
          <a:lstStyle/>
          <a:p>
            <a:r>
              <a:rPr lang="en-US" dirty="0"/>
              <a:t>Hand-drawn </a:t>
            </a:r>
            <a:r>
              <a:rPr lang="en-US" dirty="0" smtClean="0"/>
              <a:t>illustration</a:t>
            </a:r>
            <a:r>
              <a:rPr lang="en-US" baseline="30000" dirty="0" smtClean="0"/>
              <a:t>1</a:t>
            </a:r>
            <a:r>
              <a:rPr lang="en-US" dirty="0" smtClean="0"/>
              <a:t> </a:t>
            </a:r>
            <a:r>
              <a:rPr lang="en-US" dirty="0"/>
              <a:t>of water by Leonardo da Vinci from </a:t>
            </a:r>
            <a:r>
              <a:rPr lang="en-US" dirty="0" smtClean="0"/>
              <a:t>his studies </a:t>
            </a:r>
            <a:r>
              <a:rPr lang="en-US" dirty="0"/>
              <a:t>to determine the processes underlying water </a:t>
            </a:r>
            <a:r>
              <a:rPr lang="en-US" dirty="0" smtClean="0"/>
              <a:t>flow (1510)</a:t>
            </a:r>
            <a:endParaRPr lang="en-US" dirty="0"/>
          </a:p>
        </p:txBody>
      </p:sp>
      <p:pic>
        <p:nvPicPr>
          <p:cNvPr id="665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774594"/>
            <a:ext cx="5410200" cy="33976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649287" y="62849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a:t>1 – </a:t>
            </a:r>
            <a:r>
              <a:rPr lang="en-US" sz="1000" b="0" dirty="0"/>
              <a:t>Leonardo da Vinci. </a:t>
            </a:r>
            <a:r>
              <a:rPr lang="en-US" sz="1000" b="0" i="1" dirty="0" smtClean="0"/>
              <a:t>Old Man </a:t>
            </a:r>
            <a:r>
              <a:rPr lang="en-US" sz="1000" b="0" i="1" dirty="0"/>
              <a:t>Seated on Rocky Outcrop, Seen in </a:t>
            </a:r>
            <a:r>
              <a:rPr lang="en-US" sz="1000" b="0" i="1" dirty="0" smtClean="0"/>
              <a:t>Profile to </a:t>
            </a:r>
            <a:r>
              <a:rPr lang="en-US" sz="1000" b="0" i="1" dirty="0"/>
              <a:t>the Right, with Water Studies</a:t>
            </a:r>
            <a:r>
              <a:rPr lang="en-US" sz="1000" b="0" dirty="0"/>
              <a:t>. Windsor Castle, Royal Liberty, </a:t>
            </a:r>
            <a:r>
              <a:rPr lang="en-US" sz="1000" b="0" dirty="0" smtClean="0"/>
              <a:t>RL 12579r</a:t>
            </a:r>
            <a:r>
              <a:rPr lang="en-US" sz="1000" b="0" dirty="0"/>
              <a:t>, c. 1510-1513.</a:t>
            </a:r>
            <a:endParaRPr lang="en-US" sz="1000" dirty="0"/>
          </a:p>
        </p:txBody>
      </p:sp>
    </p:spTree>
    <p:extLst>
      <p:ext uri="{BB962C8B-B14F-4D97-AF65-F5344CB8AC3E}">
        <p14:creationId xmlns:p14="http://schemas.microsoft.com/office/powerpoint/2010/main" val="8293672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Through the Ages</a:t>
            </a:r>
            <a:endParaRPr lang="en-US" dirty="0"/>
          </a:p>
        </p:txBody>
      </p:sp>
      <p:sp>
        <p:nvSpPr>
          <p:cNvPr id="3" name="Content Placeholder 2"/>
          <p:cNvSpPr>
            <a:spLocks noGrp="1"/>
          </p:cNvSpPr>
          <p:nvPr>
            <p:ph sz="quarter" idx="1"/>
          </p:nvPr>
        </p:nvSpPr>
        <p:spPr/>
        <p:txBody>
          <a:bodyPr/>
          <a:lstStyle/>
          <a:p>
            <a:r>
              <a:rPr lang="en-US" dirty="0" smtClean="0"/>
              <a:t>John Snow’s map of Cholera cases in the London epidemic of 1854</a:t>
            </a:r>
            <a:r>
              <a:rPr lang="en-US" baseline="30000" dirty="0" smtClean="0"/>
              <a:t>1</a:t>
            </a:r>
          </a:p>
          <a:p>
            <a:endParaRPr lang="en-US" baseline="30000" dirty="0"/>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3380" y="1905000"/>
            <a:ext cx="4728020" cy="441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649287" y="62849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a:t>
            </a:r>
            <a:r>
              <a:rPr lang="en-US" sz="1000" b="0" dirty="0" smtClean="0"/>
              <a:t>The Visual Display of Quantitative Information, E. R. </a:t>
            </a:r>
            <a:r>
              <a:rPr lang="en-US" sz="1000" b="0" dirty="0" err="1" smtClean="0"/>
              <a:t>Tufte</a:t>
            </a:r>
            <a:r>
              <a:rPr lang="en-US" sz="1000" b="0" dirty="0" smtClean="0"/>
              <a:t>, 1983</a:t>
            </a:r>
            <a:endParaRPr lang="en-US" sz="1000" b="0" dirty="0"/>
          </a:p>
        </p:txBody>
      </p:sp>
    </p:spTree>
    <p:extLst>
      <p:ext uri="{BB962C8B-B14F-4D97-AF65-F5344CB8AC3E}">
        <p14:creationId xmlns:p14="http://schemas.microsoft.com/office/powerpoint/2010/main" val="24868068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Through the Ages</a:t>
            </a:r>
            <a:endParaRPr lang="en-US" dirty="0"/>
          </a:p>
        </p:txBody>
      </p:sp>
      <p:sp>
        <p:nvSpPr>
          <p:cNvPr id="3" name="Content Placeholder 2"/>
          <p:cNvSpPr>
            <a:spLocks noGrp="1"/>
          </p:cNvSpPr>
          <p:nvPr>
            <p:ph sz="quarter" idx="1"/>
          </p:nvPr>
        </p:nvSpPr>
        <p:spPr/>
        <p:txBody>
          <a:bodyPr/>
          <a:lstStyle/>
          <a:p>
            <a:r>
              <a:rPr lang="en-US" dirty="0" smtClean="0"/>
              <a:t>Charles </a:t>
            </a:r>
            <a:r>
              <a:rPr lang="en-US" dirty="0" err="1" smtClean="0"/>
              <a:t>Minard’s</a:t>
            </a:r>
            <a:r>
              <a:rPr lang="en-US" dirty="0" smtClean="0"/>
              <a:t> 1869 flow map</a:t>
            </a:r>
            <a:r>
              <a:rPr lang="en-US" baseline="30000" dirty="0" smtClean="0"/>
              <a:t>1</a:t>
            </a:r>
            <a:r>
              <a:rPr lang="en-US" dirty="0" smtClean="0"/>
              <a:t> showing Napoleon’s disastrous Russian campaign of 1812.</a:t>
            </a:r>
            <a:endParaRPr lang="en-US" dirty="0"/>
          </a:p>
        </p:txBody>
      </p:sp>
      <p:pic>
        <p:nvPicPr>
          <p:cNvPr id="675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333625"/>
            <a:ext cx="8370600" cy="3990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p:cNvSpPr txBox="1">
            <a:spLocks noChangeArrowheads="1"/>
          </p:cNvSpPr>
          <p:nvPr/>
        </p:nvSpPr>
        <p:spPr bwMode="auto">
          <a:xfrm>
            <a:off x="649287" y="62849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a:t>1 – </a:t>
            </a:r>
            <a:r>
              <a:rPr lang="en-US" sz="1000" b="0" dirty="0" smtClean="0"/>
              <a:t>Charles Joseph </a:t>
            </a:r>
            <a:r>
              <a:rPr lang="en-US" sz="1000" b="0" dirty="0" err="1" smtClean="0"/>
              <a:t>Minard</a:t>
            </a:r>
            <a:r>
              <a:rPr lang="en-US" sz="1000" b="0" dirty="0" smtClean="0"/>
              <a:t>: Mapping Napoleon’s March, 1861 by John Corbett, Center for Spatially Integrated Social Science</a:t>
            </a:r>
            <a:endParaRPr lang="en-US" sz="1000" dirty="0"/>
          </a:p>
        </p:txBody>
      </p:sp>
    </p:spTree>
    <p:extLst>
      <p:ext uri="{BB962C8B-B14F-4D97-AF65-F5344CB8AC3E}">
        <p14:creationId xmlns:p14="http://schemas.microsoft.com/office/powerpoint/2010/main" val="6294508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Through the Ages</a:t>
            </a:r>
            <a:endParaRPr lang="en-US" dirty="0"/>
          </a:p>
        </p:txBody>
      </p:sp>
      <p:sp>
        <p:nvSpPr>
          <p:cNvPr id="3" name="Content Placeholder 2"/>
          <p:cNvSpPr>
            <a:spLocks noGrp="1"/>
          </p:cNvSpPr>
          <p:nvPr>
            <p:ph sz="quarter" idx="1"/>
          </p:nvPr>
        </p:nvSpPr>
        <p:spPr>
          <a:xfrm>
            <a:off x="914400" y="1447800"/>
            <a:ext cx="7772400" cy="4572000"/>
          </a:xfrm>
        </p:spPr>
        <p:txBody>
          <a:bodyPr/>
          <a:lstStyle/>
          <a:p>
            <a:r>
              <a:rPr lang="en-US" dirty="0" smtClean="0"/>
              <a:t>James Maxwell’s</a:t>
            </a:r>
            <a:r>
              <a:rPr lang="en-US" baseline="30000" dirty="0" smtClean="0"/>
              <a:t>1</a:t>
            </a:r>
            <a:r>
              <a:rPr lang="en-US" dirty="0" smtClean="0"/>
              <a:t> thermodynamic surface sculpture (1874)</a:t>
            </a:r>
          </a:p>
          <a:p>
            <a:r>
              <a:rPr lang="en-US" dirty="0" smtClean="0"/>
              <a:t>Three-dimensional plot of the states of a fictitious water-like substance</a:t>
            </a:r>
          </a:p>
          <a:p>
            <a:r>
              <a:rPr lang="en-US" dirty="0" smtClean="0"/>
              <a:t>Coordinates are volume (x), entropy (y), and energy (z) </a:t>
            </a:r>
          </a:p>
        </p:txBody>
      </p:sp>
      <p:pic>
        <p:nvPicPr>
          <p:cNvPr id="65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599" y="3343275"/>
            <a:ext cx="3426629" cy="275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0111" y="3248025"/>
            <a:ext cx="2289889" cy="2952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3"/>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James Clerk Maxwell and P. M. Harman (2002), </a:t>
            </a:r>
            <a:r>
              <a:rPr lang="en-US" sz="1000" b="0" dirty="0" smtClean="0"/>
              <a:t>The Scientific Letters and Papers of James Clerk Maxwell, Volume 3: 1874-1879, </a:t>
            </a:r>
            <a:r>
              <a:rPr lang="en-US" sz="1000" b="0" dirty="0"/>
              <a:t>Cambridge University </a:t>
            </a:r>
            <a:r>
              <a:rPr lang="en-US" sz="1000" b="0" dirty="0" smtClean="0"/>
              <a:t>Press</a:t>
            </a:r>
            <a:endParaRPr lang="en-US" sz="1000" b="0" dirty="0"/>
          </a:p>
        </p:txBody>
      </p:sp>
    </p:spTree>
    <p:extLst>
      <p:ext uri="{BB962C8B-B14F-4D97-AF65-F5344CB8AC3E}">
        <p14:creationId xmlns:p14="http://schemas.microsoft.com/office/powerpoint/2010/main" val="11706937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Through the Ages</a:t>
            </a:r>
            <a:endParaRPr lang="en-US" dirty="0"/>
          </a:p>
        </p:txBody>
      </p:sp>
      <p:sp>
        <p:nvSpPr>
          <p:cNvPr id="3" name="Content Placeholder 2"/>
          <p:cNvSpPr>
            <a:spLocks noGrp="1"/>
          </p:cNvSpPr>
          <p:nvPr>
            <p:ph sz="quarter" idx="1"/>
          </p:nvPr>
        </p:nvSpPr>
        <p:spPr/>
        <p:txBody>
          <a:bodyPr/>
          <a:lstStyle/>
          <a:p>
            <a:r>
              <a:rPr lang="en-US" dirty="0" smtClean="0"/>
              <a:t>1936 </a:t>
            </a:r>
            <a:r>
              <a:rPr lang="en-US" i="1" dirty="0" smtClean="0"/>
              <a:t>American Journal of Cancer XXVII</a:t>
            </a:r>
            <a:r>
              <a:rPr lang="en-US" dirty="0" smtClean="0"/>
              <a:t>. P. 49: “The hexagonal tube … offers distinct advantages with its flat sides permitting good visualization”</a:t>
            </a:r>
          </a:p>
          <a:p>
            <a:r>
              <a:rPr lang="en-US" dirty="0" smtClean="0"/>
              <a:t>1973 </a:t>
            </a:r>
            <a:r>
              <a:rPr lang="en-US" i="1" dirty="0" smtClean="0"/>
              <a:t>Nature</a:t>
            </a:r>
            <a:r>
              <a:rPr lang="en-US" dirty="0" smtClean="0"/>
              <a:t> 17 Aug. P. 410-11: “Direct visualization of biological material at this level would tell us much about the structure and mode of action macromolecules.”</a:t>
            </a:r>
          </a:p>
          <a:p>
            <a:r>
              <a:rPr lang="en-US" dirty="0" smtClean="0"/>
              <a:t>Visualization in Scientific Computing ACM SIGGRAPH Computer Graphics, 21(6) – Special Issue, 1987.</a:t>
            </a:r>
            <a:endParaRPr lang="en-US" dirty="0"/>
          </a:p>
        </p:txBody>
      </p:sp>
      <p:sp>
        <p:nvSpPr>
          <p:cNvPr id="4" name="TextBox 3"/>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a:t>
            </a:r>
            <a:r>
              <a:rPr lang="en-US" sz="1000" b="0" dirty="0" smtClean="0"/>
              <a:t>The first two citations on this page are borrowed from Pat </a:t>
            </a:r>
            <a:r>
              <a:rPr lang="en-US" sz="1000" b="0" dirty="0" err="1" smtClean="0"/>
              <a:t>Hanrahan’s</a:t>
            </a:r>
            <a:r>
              <a:rPr lang="en-US" sz="1000" b="0" dirty="0"/>
              <a:t> </a:t>
            </a:r>
            <a:r>
              <a:rPr lang="en-US" sz="1000" b="0" dirty="0" smtClean="0"/>
              <a:t>“The Purpose of Visualization</a:t>
            </a:r>
            <a:r>
              <a:rPr lang="en-US" sz="1000" b="0" dirty="0"/>
              <a:t>” lecture: http://graphics.stanford.edu/courses/cs448b-04-winter/lectures/purpose/walk003.html</a:t>
            </a:r>
          </a:p>
        </p:txBody>
      </p:sp>
    </p:spTree>
    <p:extLst>
      <p:ext uri="{BB962C8B-B14F-4D97-AF65-F5344CB8AC3E}">
        <p14:creationId xmlns:p14="http://schemas.microsoft.com/office/powerpoint/2010/main" val="15031462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Visualization Helpful?</a:t>
            </a:r>
            <a:endParaRPr lang="en-US" dirty="0"/>
          </a:p>
        </p:txBody>
      </p:sp>
      <p:sp>
        <p:nvSpPr>
          <p:cNvPr id="3" name="Content Placeholder 2"/>
          <p:cNvSpPr>
            <a:spLocks noGrp="1"/>
          </p:cNvSpPr>
          <p:nvPr>
            <p:ph sz="quarter" idx="1"/>
          </p:nvPr>
        </p:nvSpPr>
        <p:spPr/>
        <p:txBody>
          <a:bodyPr/>
          <a:lstStyle/>
          <a:p>
            <a:r>
              <a:rPr lang="en-US" dirty="0" smtClean="0"/>
              <a:t>It utilizes the high bandwidth of the human visual systems</a:t>
            </a:r>
          </a:p>
          <a:p>
            <a:r>
              <a:rPr lang="en-US" dirty="0" smtClean="0"/>
              <a:t>The human mind is fast and parallel</a:t>
            </a:r>
          </a:p>
          <a:p>
            <a:r>
              <a:rPr lang="en-US" dirty="0" smtClean="0"/>
              <a:t>Humans are great at visual pattern recognition</a:t>
            </a:r>
          </a:p>
          <a:p>
            <a:r>
              <a:rPr lang="en-US" dirty="0" smtClean="0"/>
              <a:t>We have pre-attentive visual phenomena</a:t>
            </a:r>
          </a:p>
          <a:p>
            <a:r>
              <a:rPr lang="en-US" dirty="0" smtClean="0"/>
              <a:t>Visual tools can extend memory and cognitive capacity</a:t>
            </a:r>
          </a:p>
          <a:p>
            <a:r>
              <a:rPr lang="en-US" dirty="0" smtClean="0"/>
              <a:t>We think visually! </a:t>
            </a:r>
          </a:p>
          <a:p>
            <a:r>
              <a:rPr lang="en-US" dirty="0" smtClean="0"/>
              <a:t>“A picture is worth a thousand words.” – </a:t>
            </a:r>
            <a:r>
              <a:rPr lang="en-US" i="1" dirty="0" smtClean="0"/>
              <a:t>Printers Ink, </a:t>
            </a:r>
            <a:r>
              <a:rPr lang="en-US" dirty="0" smtClean="0"/>
              <a:t>pp. 96-97</a:t>
            </a:r>
            <a:r>
              <a:rPr lang="en-US" i="1" dirty="0" smtClean="0"/>
              <a:t> </a:t>
            </a:r>
            <a:r>
              <a:rPr lang="en-US" dirty="0" smtClean="0"/>
              <a:t>December 8, 1921</a:t>
            </a:r>
            <a:endParaRPr lang="en-US" i="1" dirty="0"/>
          </a:p>
        </p:txBody>
      </p:sp>
    </p:spTree>
    <p:extLst>
      <p:ext uri="{BB962C8B-B14F-4D97-AF65-F5344CB8AC3E}">
        <p14:creationId xmlns:p14="http://schemas.microsoft.com/office/powerpoint/2010/main" val="7902360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Is a Picture Worth a Thousand Words?</a:t>
            </a:r>
            <a:endParaRPr lang="en-US" dirty="0"/>
          </a:p>
        </p:txBody>
      </p:sp>
      <p:sp>
        <p:nvSpPr>
          <p:cNvPr id="3" name="Content Placeholder 2"/>
          <p:cNvSpPr>
            <a:spLocks noGrp="1"/>
          </p:cNvSpPr>
          <p:nvPr>
            <p:ph sz="quarter" idx="1"/>
          </p:nvPr>
        </p:nvSpPr>
        <p:spPr/>
        <p:txBody>
          <a:bodyPr/>
          <a:lstStyle/>
          <a:p>
            <a:r>
              <a:rPr lang="en-US" dirty="0" smtClean="0"/>
              <a:t>Diagram have relationships defined within them (topological and geometric)</a:t>
            </a:r>
          </a:p>
          <a:p>
            <a:r>
              <a:rPr lang="en-US" dirty="0" smtClean="0"/>
              <a:t>Information can be indexed and ordered in logical sequences</a:t>
            </a:r>
          </a:p>
          <a:p>
            <a:r>
              <a:rPr lang="en-US" dirty="0" smtClean="0"/>
              <a:t>Information is processed differently when presented in textual form as opposed to diagrammatically</a:t>
            </a:r>
          </a:p>
          <a:p>
            <a:r>
              <a:rPr lang="en-US" dirty="0" smtClean="0"/>
              <a:t>Diagrams have the ability to group information spatially which can reduce the search process as well as support perceptual inferences where are difficult to make from text</a:t>
            </a:r>
            <a:endParaRPr lang="en-US" dirty="0"/>
          </a:p>
        </p:txBody>
      </p:sp>
      <p:sp>
        <p:nvSpPr>
          <p:cNvPr id="4" name="TextBox 3"/>
          <p:cNvSpPr txBox="1">
            <a:spLocks noChangeArrowheads="1"/>
          </p:cNvSpPr>
          <p:nvPr/>
        </p:nvSpPr>
        <p:spPr bwMode="auto">
          <a:xfrm>
            <a:off x="649287" y="6457890"/>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1 - Larkin</a:t>
            </a:r>
            <a:r>
              <a:rPr lang="en-US" sz="1000" dirty="0"/>
              <a:t>, J. &amp; Simon, H. (1987) Why a diagram is (sometimes) worth ten thousand words. Cognitive Science, </a:t>
            </a:r>
            <a:r>
              <a:rPr lang="en-US" sz="1000" dirty="0" smtClean="0"/>
              <a:t>11:65-992</a:t>
            </a:r>
          </a:p>
          <a:p>
            <a:endParaRPr lang="en-US" sz="1000" dirty="0"/>
          </a:p>
        </p:txBody>
      </p:sp>
    </p:spTree>
    <p:extLst>
      <p:ext uri="{BB962C8B-B14F-4D97-AF65-F5344CB8AC3E}">
        <p14:creationId xmlns:p14="http://schemas.microsoft.com/office/powerpoint/2010/main" val="1268936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Research</a:t>
            </a:r>
            <a:endParaRPr lang="en-US" dirty="0"/>
          </a:p>
        </p:txBody>
      </p:sp>
      <p:sp>
        <p:nvSpPr>
          <p:cNvPr id="3" name="Content Placeholder 2"/>
          <p:cNvSpPr>
            <a:spLocks noGrp="1"/>
          </p:cNvSpPr>
          <p:nvPr>
            <p:ph sz="quarter" idx="1"/>
          </p:nvPr>
        </p:nvSpPr>
        <p:spPr/>
        <p:txBody>
          <a:bodyPr/>
          <a:lstStyle/>
          <a:p>
            <a:r>
              <a:rPr lang="en-US" dirty="0" smtClean="0"/>
              <a:t>Visual Analytics</a:t>
            </a:r>
          </a:p>
          <a:p>
            <a:r>
              <a:rPr lang="en-US" dirty="0" smtClean="0"/>
              <a:t>Information Visualization</a:t>
            </a:r>
          </a:p>
          <a:p>
            <a:r>
              <a:rPr lang="en-US" dirty="0" smtClean="0"/>
              <a:t>Computer Graphics</a:t>
            </a:r>
          </a:p>
          <a:p>
            <a:r>
              <a:rPr lang="en-US" dirty="0" smtClean="0"/>
              <a:t>Healthcare Analytics</a:t>
            </a:r>
          </a:p>
          <a:p>
            <a:r>
              <a:rPr lang="en-US" dirty="0" smtClean="0"/>
              <a:t>Crime Analytics</a:t>
            </a:r>
          </a:p>
          <a:p>
            <a:endParaRPr lang="en-US" dirty="0"/>
          </a:p>
        </p:txBody>
      </p:sp>
      <p:pic>
        <p:nvPicPr>
          <p:cNvPr id="9" name="Picture 2" descr="C:\Documents and Settings\MUTC_admin\My Documents\My Pictures\QD1_SP.png"/>
          <p:cNvPicPr>
            <a:picLocks noChangeAspect="1" noChangeArrowheads="1"/>
          </p:cNvPicPr>
          <p:nvPr/>
        </p:nvPicPr>
        <p:blipFill>
          <a:blip r:embed="rId2" cstate="print"/>
          <a:srcRect/>
          <a:stretch>
            <a:fillRect/>
          </a:stretch>
        </p:blipFill>
        <p:spPr bwMode="auto">
          <a:xfrm>
            <a:off x="6781800" y="4648199"/>
            <a:ext cx="1905000" cy="1910233"/>
          </a:xfrm>
          <a:prstGeom prst="rect">
            <a:avLst/>
          </a:prstGeom>
          <a:noFill/>
          <a:ln w="9525">
            <a:noFill/>
            <a:miter lim="800000"/>
            <a:headEnd/>
            <a:tailEnd/>
          </a:ln>
        </p:spPr>
      </p:pic>
      <p:pic>
        <p:nvPicPr>
          <p:cNvPr id="10" name="Picture 7"/>
          <p:cNvPicPr>
            <a:picLocks noChangeAspect="1" noChangeArrowheads="1"/>
          </p:cNvPicPr>
          <p:nvPr/>
        </p:nvPicPr>
        <p:blipFill>
          <a:blip r:embed="rId3" cstate="print"/>
          <a:srcRect/>
          <a:stretch>
            <a:fillRect/>
          </a:stretch>
        </p:blipFill>
        <p:spPr bwMode="auto">
          <a:xfrm>
            <a:off x="6781800" y="304800"/>
            <a:ext cx="1913418" cy="1905000"/>
          </a:xfrm>
          <a:prstGeom prst="rect">
            <a:avLst/>
          </a:prstGeom>
          <a:noFill/>
          <a:ln w="9525">
            <a:noFill/>
            <a:miter lim="800000"/>
            <a:headEnd/>
            <a:tailEnd/>
          </a:ln>
        </p:spPr>
      </p:pic>
      <p:pic>
        <p:nvPicPr>
          <p:cNvPr id="11" name="Picture 2" descr="D:\usr\Sungye\Stippling_GLCM\ExampleByStippling\rendered\01182009_more_Andrews\dog-house_dist.png"/>
          <p:cNvPicPr>
            <a:picLocks noChangeAspect="1" noChangeArrowheads="1"/>
          </p:cNvPicPr>
          <p:nvPr/>
        </p:nvPicPr>
        <p:blipFill>
          <a:blip r:embed="rId4" cstate="print"/>
          <a:srcRect/>
          <a:stretch>
            <a:fillRect/>
          </a:stretch>
        </p:blipFill>
        <p:spPr bwMode="auto">
          <a:xfrm>
            <a:off x="6781800" y="2514600"/>
            <a:ext cx="1954212" cy="1893829"/>
          </a:xfrm>
          <a:prstGeom prst="rect">
            <a:avLst/>
          </a:prstGeom>
          <a:noFill/>
          <a:ln w="9525">
            <a:noFill/>
            <a:miter lim="800000"/>
            <a:headEnd/>
            <a:tailEnd/>
          </a:ln>
        </p:spPr>
      </p:pic>
      <p:pic>
        <p:nvPicPr>
          <p:cNvPr id="12" name="Picture 12" descr="\\pixel.ecn.purdue.edu\pixel-share\rmacieje\Papers\Paper-VAST09_Predictive\SVN\System.png"/>
          <p:cNvPicPr>
            <a:picLocks noChangeAspect="1" noChangeArrowheads="1"/>
          </p:cNvPicPr>
          <p:nvPr/>
        </p:nvPicPr>
        <p:blipFill>
          <a:blip r:embed="rId5" cstate="print"/>
          <a:srcRect/>
          <a:stretch>
            <a:fillRect/>
          </a:stretch>
        </p:blipFill>
        <p:spPr bwMode="auto">
          <a:xfrm>
            <a:off x="762000" y="4572000"/>
            <a:ext cx="3822719" cy="1905000"/>
          </a:xfrm>
          <a:prstGeom prst="rect">
            <a:avLst/>
          </a:prstGeom>
          <a:noFill/>
          <a:ln w="9525">
            <a:noFill/>
            <a:miter lim="800000"/>
            <a:headEnd/>
            <a:tailEnd/>
          </a:ln>
        </p:spPr>
      </p:pic>
      <p:pic>
        <p:nvPicPr>
          <p:cNvPr id="13" name="Picture 8" descr="C:\Users\cadlabadmin\Desktop\Photo3.png"/>
          <p:cNvPicPr>
            <a:picLocks noChangeAspect="1" noChangeArrowheads="1"/>
          </p:cNvPicPr>
          <p:nvPr/>
        </p:nvPicPr>
        <p:blipFill>
          <a:blip r:embed="rId6" cstate="print"/>
          <a:srcRect/>
          <a:stretch>
            <a:fillRect/>
          </a:stretch>
        </p:blipFill>
        <p:spPr bwMode="auto">
          <a:xfrm>
            <a:off x="4724400" y="1752600"/>
            <a:ext cx="1616016" cy="2895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Exercise Our Brain</a:t>
            </a:r>
            <a:endParaRPr lang="en-US" dirty="0"/>
          </a:p>
        </p:txBody>
      </p:sp>
      <p:sp>
        <p:nvSpPr>
          <p:cNvPr id="3" name="Content Placeholder 2"/>
          <p:cNvSpPr>
            <a:spLocks noGrp="1"/>
          </p:cNvSpPr>
          <p:nvPr>
            <p:ph sz="quarter" idx="1"/>
          </p:nvPr>
        </p:nvSpPr>
        <p:spPr/>
        <p:txBody>
          <a:bodyPr>
            <a:normAutofit/>
          </a:bodyPr>
          <a:lstStyle/>
          <a:p>
            <a:pPr marL="0" indent="0">
              <a:buNone/>
            </a:pPr>
            <a:endParaRPr lang="en-US" sz="2800" dirty="0" smtClean="0"/>
          </a:p>
          <a:p>
            <a:pPr marL="0" indent="0">
              <a:buNone/>
            </a:pPr>
            <a:r>
              <a:rPr lang="en-US" sz="2800" dirty="0" smtClean="0"/>
              <a:t>     207</a:t>
            </a:r>
          </a:p>
          <a:p>
            <a:pPr marL="0" indent="0">
              <a:buNone/>
            </a:pPr>
            <a:r>
              <a:rPr lang="en-US" sz="2800" dirty="0" smtClean="0"/>
              <a:t>   </a:t>
            </a:r>
            <a:r>
              <a:rPr lang="en-US" sz="2800" u="sng" dirty="0" smtClean="0"/>
              <a:t>x  52</a:t>
            </a:r>
          </a:p>
          <a:p>
            <a:pPr marL="0" indent="0">
              <a:buNone/>
            </a:pPr>
            <a:r>
              <a:rPr lang="en-US" sz="2800" dirty="0" smtClean="0"/>
              <a:t>     414</a:t>
            </a:r>
          </a:p>
          <a:p>
            <a:pPr marL="0" indent="0">
              <a:buNone/>
            </a:pPr>
            <a:r>
              <a:rPr lang="en-US" sz="2800" dirty="0" smtClean="0"/>
              <a:t> </a:t>
            </a:r>
            <a:r>
              <a:rPr lang="en-US" sz="2800" u="sng" dirty="0" smtClean="0"/>
              <a:t>10350</a:t>
            </a:r>
          </a:p>
          <a:p>
            <a:pPr marL="0" indent="0">
              <a:buNone/>
            </a:pPr>
            <a:r>
              <a:rPr lang="en-US" sz="2800" dirty="0"/>
              <a:t> </a:t>
            </a:r>
            <a:r>
              <a:rPr lang="en-US" sz="2800" dirty="0" smtClean="0"/>
              <a:t>10764</a:t>
            </a:r>
            <a:r>
              <a:rPr lang="en-US" sz="2800" u="sng" dirty="0" smtClean="0"/>
              <a:t> </a:t>
            </a:r>
          </a:p>
          <a:p>
            <a:pPr marL="0" indent="0">
              <a:buNone/>
            </a:pPr>
            <a:endParaRPr lang="en-US" sz="2800" u="sng" dirty="0"/>
          </a:p>
        </p:txBody>
      </p:sp>
      <p:pic>
        <p:nvPicPr>
          <p:cNvPr id="778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412" y="1916206"/>
            <a:ext cx="4367788" cy="3417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a:t>
            </a:r>
            <a:r>
              <a:rPr lang="en-US" sz="1000" b="0" dirty="0" smtClean="0"/>
              <a:t>The image on this page is borrowed from Pat </a:t>
            </a:r>
            <a:r>
              <a:rPr lang="en-US" sz="1000" b="0" dirty="0" err="1" smtClean="0"/>
              <a:t>Hanrahan’s</a:t>
            </a:r>
            <a:r>
              <a:rPr lang="en-US" sz="1000" b="0" dirty="0"/>
              <a:t> </a:t>
            </a:r>
            <a:r>
              <a:rPr lang="en-US" sz="1000" b="0" dirty="0" smtClean="0"/>
              <a:t>“The Purpose of Visualization</a:t>
            </a:r>
            <a:r>
              <a:rPr lang="en-US" sz="1000" b="0" dirty="0"/>
              <a:t>” lecture: http://graphics.stanford.edu/courses/cs448b-04-winter/lectures/purpose/walk003.html</a:t>
            </a:r>
          </a:p>
        </p:txBody>
      </p:sp>
    </p:spTree>
    <p:extLst>
      <p:ext uri="{BB962C8B-B14F-4D97-AF65-F5344CB8AC3E}">
        <p14:creationId xmlns:p14="http://schemas.microsoft.com/office/powerpoint/2010/main" val="226644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7826"/>
                                        </p:tgtEl>
                                        <p:attrNameLst>
                                          <p:attrName>style.visibility</p:attrName>
                                        </p:attrNameLst>
                                      </p:cBhvr>
                                      <p:to>
                                        <p:strVal val="visible"/>
                                      </p:to>
                                    </p:set>
                                    <p:animEffect transition="in" filter="fade">
                                      <p:cBhvr>
                                        <p:cTn id="21" dur="500"/>
                                        <p:tgtEl>
                                          <p:spTgt spid="778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Is Visualization So Helpful? </a:t>
            </a:r>
            <a:endParaRPr lang="en-US" dirty="0"/>
          </a:p>
        </p:txBody>
      </p:sp>
      <p:sp>
        <p:nvSpPr>
          <p:cNvPr id="3" name="Content Placeholder 2"/>
          <p:cNvSpPr>
            <a:spLocks noGrp="1"/>
          </p:cNvSpPr>
          <p:nvPr>
            <p:ph sz="quarter" idx="1"/>
          </p:nvPr>
        </p:nvSpPr>
        <p:spPr/>
        <p:txBody>
          <a:bodyPr/>
          <a:lstStyle/>
          <a:p>
            <a:r>
              <a:rPr lang="en-US" dirty="0" smtClean="0"/>
              <a:t>Amplifies cognition </a:t>
            </a:r>
          </a:p>
          <a:p>
            <a:pPr lvl="1"/>
            <a:r>
              <a:rPr lang="en-US" dirty="0" smtClean="0"/>
              <a:t>Expands our working memory by allowing us to offload results</a:t>
            </a:r>
          </a:p>
          <a:p>
            <a:pPr lvl="1"/>
            <a:r>
              <a:rPr lang="en-US" dirty="0" smtClean="0"/>
              <a:t>Reduces the search time</a:t>
            </a:r>
          </a:p>
          <a:p>
            <a:pPr lvl="1"/>
            <a:r>
              <a:rPr lang="en-US" dirty="0" smtClean="0"/>
              <a:t>Pattern detection and recognition can be improved through perceptual cues and inference</a:t>
            </a:r>
          </a:p>
          <a:p>
            <a:pPr lvl="1"/>
            <a:r>
              <a:rPr lang="en-US" dirty="0" smtClean="0"/>
              <a:t>Visualizations can be designed to control attention interaction for improving cognition</a:t>
            </a:r>
            <a:endParaRPr lang="en-US" dirty="0"/>
          </a:p>
        </p:txBody>
      </p:sp>
      <p:sp>
        <p:nvSpPr>
          <p:cNvPr id="4" name="TextBox 3"/>
          <p:cNvSpPr txBox="1">
            <a:spLocks noChangeArrowheads="1"/>
          </p:cNvSpPr>
          <p:nvPr/>
        </p:nvSpPr>
        <p:spPr bwMode="auto">
          <a:xfrm>
            <a:off x="649287" y="62870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smtClean="0"/>
              <a:t>Readings in Information Visualization: Using Vision to Think, SK Card, J </a:t>
            </a:r>
            <a:r>
              <a:rPr lang="en-US" sz="1000" b="0" dirty="0" err="1" smtClean="0"/>
              <a:t>Mackinlay</a:t>
            </a:r>
            <a:r>
              <a:rPr lang="en-US" sz="1000" b="0" dirty="0" smtClean="0"/>
              <a:t> and </a:t>
            </a:r>
            <a:r>
              <a:rPr lang="en-US" sz="1000" b="0" dirty="0" err="1" smtClean="0"/>
              <a:t>B.Shneiderman</a:t>
            </a:r>
            <a:r>
              <a:rPr lang="en-US" sz="1000" b="0" dirty="0" smtClean="0"/>
              <a:t>, 1999</a:t>
            </a:r>
            <a:endParaRPr lang="en-US" sz="1000" b="0" dirty="0"/>
          </a:p>
        </p:txBody>
      </p:sp>
    </p:spTree>
    <p:extLst>
      <p:ext uri="{BB962C8B-B14F-4D97-AF65-F5344CB8AC3E}">
        <p14:creationId xmlns:p14="http://schemas.microsoft.com/office/powerpoint/2010/main" val="14332097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Visualization?</a:t>
            </a:r>
            <a:endParaRPr lang="en-US" dirty="0"/>
          </a:p>
        </p:txBody>
      </p:sp>
      <p:sp>
        <p:nvSpPr>
          <p:cNvPr id="3" name="Content Placeholder 2"/>
          <p:cNvSpPr>
            <a:spLocks noGrp="1"/>
          </p:cNvSpPr>
          <p:nvPr>
            <p:ph sz="quarter" idx="1"/>
          </p:nvPr>
        </p:nvSpPr>
        <p:spPr/>
        <p:txBody>
          <a:bodyPr/>
          <a:lstStyle/>
          <a:p>
            <a:r>
              <a:rPr lang="en-US" dirty="0" smtClean="0"/>
              <a:t>“The use of computer-supported, interactive visual representations of data to amplify cognition.”</a:t>
            </a:r>
            <a:r>
              <a:rPr lang="en-US" baseline="30000" dirty="0" smtClean="0"/>
              <a:t>1</a:t>
            </a:r>
          </a:p>
          <a:p>
            <a:r>
              <a:rPr lang="en-US" dirty="0" smtClean="0"/>
              <a:t>This is not simply the process of making a graphic or an image, the goal is to create insight, not pretty pictures</a:t>
            </a:r>
          </a:p>
          <a:p>
            <a:r>
              <a:rPr lang="en-US" dirty="0" smtClean="0"/>
              <a:t>We want to help people form a mental image of something and internalize their own understanding</a:t>
            </a:r>
          </a:p>
          <a:p>
            <a:r>
              <a:rPr lang="en-US" dirty="0" smtClean="0"/>
              <a:t>We want to promote discovery, decision making and explanations</a:t>
            </a:r>
          </a:p>
          <a:p>
            <a:endParaRPr lang="en-US" dirty="0"/>
          </a:p>
        </p:txBody>
      </p:sp>
      <p:sp>
        <p:nvSpPr>
          <p:cNvPr id="4" name="TextBox 3"/>
          <p:cNvSpPr txBox="1">
            <a:spLocks noChangeArrowheads="1"/>
          </p:cNvSpPr>
          <p:nvPr/>
        </p:nvSpPr>
        <p:spPr bwMode="auto">
          <a:xfrm>
            <a:off x="649287" y="6287013"/>
            <a:ext cx="803751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smtClean="0"/>
              <a:t>1-Readings in Information Visualization: Using Vision to Think, SK Card, J </a:t>
            </a:r>
            <a:r>
              <a:rPr lang="en-US" sz="1000" b="0" dirty="0" err="1" smtClean="0"/>
              <a:t>Mackinlay</a:t>
            </a:r>
            <a:r>
              <a:rPr lang="en-US" sz="1000" b="0" dirty="0" smtClean="0"/>
              <a:t> and </a:t>
            </a:r>
            <a:r>
              <a:rPr lang="en-US" sz="1000" b="0" dirty="0" err="1" smtClean="0"/>
              <a:t>B.Shneiderman</a:t>
            </a:r>
            <a:r>
              <a:rPr lang="en-US" sz="1000" b="0" dirty="0" smtClean="0"/>
              <a:t>, 1999</a:t>
            </a:r>
            <a:endParaRPr lang="en-US" sz="1000" b="0" dirty="0"/>
          </a:p>
        </p:txBody>
      </p:sp>
    </p:spTree>
    <p:extLst>
      <p:ext uri="{BB962C8B-B14F-4D97-AF65-F5344CB8AC3E}">
        <p14:creationId xmlns:p14="http://schemas.microsoft.com/office/powerpoint/2010/main" val="377937730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Visualization</a:t>
            </a:r>
            <a:endParaRPr lang="en-US" dirty="0"/>
          </a:p>
        </p:txBody>
      </p:sp>
      <p:sp>
        <p:nvSpPr>
          <p:cNvPr id="3" name="Content Placeholder 2"/>
          <p:cNvSpPr>
            <a:spLocks noGrp="1"/>
          </p:cNvSpPr>
          <p:nvPr>
            <p:ph sz="quarter" idx="1"/>
          </p:nvPr>
        </p:nvSpPr>
        <p:spPr/>
        <p:txBody>
          <a:bodyPr/>
          <a:lstStyle/>
          <a:p>
            <a:r>
              <a:rPr lang="en-US" dirty="0" smtClean="0"/>
              <a:t>We want to find and utilize cognitive and perceptual principles</a:t>
            </a:r>
          </a:p>
          <a:p>
            <a:r>
              <a:rPr lang="en-US" dirty="0" smtClean="0"/>
              <a:t>We want to optimize our visualizations and our interactions with the visualization according to these principles</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29000"/>
            <a:ext cx="8360228"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err="1"/>
              <a:t>Maneesh</a:t>
            </a:r>
            <a:r>
              <a:rPr lang="en-US" sz="1000" dirty="0"/>
              <a:t> </a:t>
            </a:r>
            <a:r>
              <a:rPr lang="en-US" sz="1000" dirty="0" err="1"/>
              <a:t>Agrawala</a:t>
            </a:r>
            <a:r>
              <a:rPr lang="en-US" sz="1000" dirty="0"/>
              <a:t>, </a:t>
            </a:r>
            <a:r>
              <a:rPr lang="en-US" sz="1000" dirty="0" smtClean="0"/>
              <a:t>Chris </a:t>
            </a:r>
            <a:r>
              <a:rPr lang="en-US" sz="1000" dirty="0" err="1" smtClean="0"/>
              <a:t>Stolte</a:t>
            </a:r>
            <a:r>
              <a:rPr lang="en-US" sz="1000" dirty="0" smtClean="0"/>
              <a:t>: </a:t>
            </a:r>
            <a:r>
              <a:rPr lang="en-US" sz="1000" dirty="0"/>
              <a:t>Rendering effective route maps: improving usability through generalization. </a:t>
            </a:r>
            <a:r>
              <a:rPr lang="en-US" sz="1000" dirty="0" smtClean="0"/>
              <a:t>SIGGRAPH 2001: </a:t>
            </a:r>
            <a:r>
              <a:rPr lang="en-US" sz="1000" dirty="0"/>
              <a:t>241-249</a:t>
            </a:r>
            <a:endParaRPr lang="en-US" sz="1000" b="0" dirty="0"/>
          </a:p>
        </p:txBody>
      </p:sp>
    </p:spTree>
    <p:extLst>
      <p:ext uri="{BB962C8B-B14F-4D97-AF65-F5344CB8AC3E}">
        <p14:creationId xmlns:p14="http://schemas.microsoft.com/office/powerpoint/2010/main" val="19360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Scientific Visualization</a:t>
            </a:r>
            <a:endParaRPr lang="en-US" dirty="0"/>
          </a:p>
        </p:txBody>
      </p:sp>
      <p:sp>
        <p:nvSpPr>
          <p:cNvPr id="3" name="Content Placeholder 2"/>
          <p:cNvSpPr>
            <a:spLocks noGrp="1"/>
          </p:cNvSpPr>
          <p:nvPr>
            <p:ph sz="quarter" idx="1"/>
          </p:nvPr>
        </p:nvSpPr>
        <p:spPr/>
        <p:txBody>
          <a:bodyPr/>
          <a:lstStyle/>
          <a:p>
            <a:r>
              <a:rPr lang="en-US" dirty="0" smtClean="0"/>
              <a:t>Primarily relates to and represents something physical or geometrics</a:t>
            </a:r>
          </a:p>
          <a:p>
            <a:r>
              <a:rPr lang="en-US" dirty="0" smtClean="0"/>
              <a:t>The structure of the data is typically defined or given</a:t>
            </a:r>
          </a:p>
          <a:p>
            <a:r>
              <a:rPr lang="en-US" dirty="0" smtClean="0"/>
              <a:t>Examples</a:t>
            </a:r>
          </a:p>
          <a:p>
            <a:pPr lvl="1"/>
            <a:r>
              <a:rPr lang="en-US" dirty="0" smtClean="0"/>
              <a:t>Air flow over a wing</a:t>
            </a:r>
          </a:p>
          <a:p>
            <a:pPr lvl="1"/>
            <a:r>
              <a:rPr lang="en-US" dirty="0" smtClean="0"/>
              <a:t>Stresses on a girder</a:t>
            </a:r>
          </a:p>
          <a:p>
            <a:pPr lvl="1"/>
            <a:r>
              <a:rPr lang="en-US" dirty="0" smtClean="0"/>
              <a:t>Organs in the human body</a:t>
            </a:r>
          </a:p>
          <a:p>
            <a:pPr lvl="1"/>
            <a:r>
              <a:rPr lang="en-US" dirty="0" smtClean="0"/>
              <a:t>Molecular bonding</a:t>
            </a:r>
          </a:p>
        </p:txBody>
      </p:sp>
      <p:sp>
        <p:nvSpPr>
          <p:cNvPr id="4" name="TextBox 3"/>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a:t>
            </a:r>
            <a:r>
              <a:rPr lang="en-US" sz="1000" b="0" dirty="0" smtClean="0"/>
              <a:t>Descriptions on this slide are borrowed from John </a:t>
            </a:r>
            <a:r>
              <a:rPr lang="en-US" sz="1000" b="0" dirty="0" err="1" smtClean="0"/>
              <a:t>Stasko’s</a:t>
            </a:r>
            <a:r>
              <a:rPr lang="en-US" sz="1000" b="0" dirty="0" smtClean="0"/>
              <a:t> “</a:t>
            </a:r>
            <a:r>
              <a:rPr lang="en-US" sz="1000" b="0" dirty="0" err="1" smtClean="0"/>
              <a:t>InfoVis</a:t>
            </a:r>
            <a:r>
              <a:rPr lang="en-US" sz="1000" b="0" dirty="0" smtClean="0"/>
              <a:t> Overview” </a:t>
            </a:r>
            <a:r>
              <a:rPr lang="en-US" sz="1000" b="0" dirty="0"/>
              <a:t>lecture: http://www.cc.gatech.edu/~stasko/7450/Notes/overview.pdf</a:t>
            </a:r>
          </a:p>
        </p:txBody>
      </p:sp>
    </p:spTree>
    <p:extLst>
      <p:ext uri="{BB962C8B-B14F-4D97-AF65-F5344CB8AC3E}">
        <p14:creationId xmlns:p14="http://schemas.microsoft.com/office/powerpoint/2010/main" val="196433340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Visualization</a:t>
            </a:r>
            <a:endParaRPr lang="en-US" dirty="0"/>
          </a:p>
        </p:txBody>
      </p:sp>
      <p:sp>
        <p:nvSpPr>
          <p:cNvPr id="3" name="Content Placeholder 2"/>
          <p:cNvSpPr>
            <a:spLocks noGrp="1"/>
          </p:cNvSpPr>
          <p:nvPr>
            <p:ph sz="quarter" idx="1"/>
          </p:nvPr>
        </p:nvSpPr>
        <p:spPr/>
        <p:txBody>
          <a:bodyPr/>
          <a:lstStyle/>
          <a:p>
            <a:r>
              <a:rPr lang="en-US" dirty="0" smtClean="0"/>
              <a:t>Primarily relates to data that does not have a direct physical correspondence</a:t>
            </a:r>
          </a:p>
          <a:p>
            <a:r>
              <a:rPr lang="en-US" dirty="0" smtClean="0"/>
              <a:t>Notion of the data is abstract</a:t>
            </a:r>
          </a:p>
          <a:p>
            <a:r>
              <a:rPr lang="en-US" dirty="0" smtClean="0"/>
              <a:t>Examples</a:t>
            </a:r>
          </a:p>
          <a:p>
            <a:pPr lvl="1"/>
            <a:r>
              <a:rPr lang="en-US" dirty="0" smtClean="0"/>
              <a:t>Baseball statistics</a:t>
            </a:r>
          </a:p>
          <a:p>
            <a:pPr lvl="1"/>
            <a:r>
              <a:rPr lang="en-US" dirty="0" smtClean="0"/>
              <a:t>Stock trends</a:t>
            </a:r>
          </a:p>
          <a:p>
            <a:pPr lvl="1"/>
            <a:r>
              <a:rPr lang="en-US" dirty="0" smtClean="0"/>
              <a:t>My social network</a:t>
            </a:r>
            <a:endParaRPr lang="en-US" dirty="0"/>
          </a:p>
        </p:txBody>
      </p:sp>
      <p:sp>
        <p:nvSpPr>
          <p:cNvPr id="4" name="TextBox 3"/>
          <p:cNvSpPr txBox="1">
            <a:spLocks noChangeArrowheads="1"/>
          </p:cNvSpPr>
          <p:nvPr/>
        </p:nvSpPr>
        <p:spPr bwMode="auto">
          <a:xfrm>
            <a:off x="649287" y="6287013"/>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b="0" dirty="0"/>
              <a:t>1 – </a:t>
            </a:r>
            <a:r>
              <a:rPr lang="en-US" sz="1000" b="0" dirty="0" smtClean="0"/>
              <a:t>Descriptions on this slide are borrowed from John </a:t>
            </a:r>
            <a:r>
              <a:rPr lang="en-US" sz="1000" b="0" dirty="0" err="1" smtClean="0"/>
              <a:t>Stasko’s</a:t>
            </a:r>
            <a:r>
              <a:rPr lang="en-US" sz="1000" b="0" dirty="0" smtClean="0"/>
              <a:t> “</a:t>
            </a:r>
            <a:r>
              <a:rPr lang="en-US" sz="1000" b="0" dirty="0" err="1" smtClean="0"/>
              <a:t>InfoVis</a:t>
            </a:r>
            <a:r>
              <a:rPr lang="en-US" sz="1000" b="0" dirty="0" smtClean="0"/>
              <a:t> Overview” </a:t>
            </a:r>
            <a:r>
              <a:rPr lang="en-US" sz="1000" b="0" dirty="0"/>
              <a:t>lecture: http://www.cc.gatech.edu/~stasko/7450/Notes/overview.pdf</a:t>
            </a:r>
          </a:p>
        </p:txBody>
      </p:sp>
    </p:spTree>
    <p:extLst>
      <p:ext uri="{BB962C8B-B14F-4D97-AF65-F5344CB8AC3E}">
        <p14:creationId xmlns:p14="http://schemas.microsoft.com/office/powerpoint/2010/main" val="4667789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 of Visualization</a:t>
            </a:r>
            <a:endParaRPr lang="en-US" dirty="0"/>
          </a:p>
        </p:txBody>
      </p:sp>
      <p:sp>
        <p:nvSpPr>
          <p:cNvPr id="3" name="Content Placeholder 2"/>
          <p:cNvSpPr>
            <a:spLocks noGrp="1"/>
          </p:cNvSpPr>
          <p:nvPr>
            <p:ph sz="quarter" idx="1"/>
          </p:nvPr>
        </p:nvSpPr>
        <p:spPr/>
        <p:txBody>
          <a:bodyPr/>
          <a:lstStyle/>
          <a:p>
            <a:r>
              <a:rPr lang="en-US" dirty="0" smtClean="0"/>
              <a:t>Analysis – Understand your data better and act upon that understanding</a:t>
            </a:r>
          </a:p>
          <a:p>
            <a:pPr lvl="1"/>
            <a:r>
              <a:rPr lang="en-US" dirty="0" smtClean="0"/>
              <a:t>Given a data set, compare, contrast, assess, evaluate</a:t>
            </a:r>
          </a:p>
          <a:p>
            <a:pPr lvl="1"/>
            <a:r>
              <a:rPr lang="en-US" dirty="0" smtClean="0"/>
              <a:t>Solve a problem!</a:t>
            </a:r>
          </a:p>
          <a:p>
            <a:r>
              <a:rPr lang="en-US" dirty="0" smtClean="0"/>
              <a:t>Presentation – Communicate and inform others more effectively</a:t>
            </a:r>
          </a:p>
          <a:p>
            <a:r>
              <a:rPr lang="en-US" dirty="0" smtClean="0"/>
              <a:t>Visualization is most useful in </a:t>
            </a:r>
            <a:r>
              <a:rPr lang="en-US" b="1" dirty="0" smtClean="0"/>
              <a:t>exploratory data analysis</a:t>
            </a:r>
            <a:r>
              <a:rPr lang="en-US" baseline="30000" dirty="0" smtClean="0"/>
              <a:t>1</a:t>
            </a:r>
          </a:p>
        </p:txBody>
      </p:sp>
      <p:sp>
        <p:nvSpPr>
          <p:cNvPr id="4" name="TextBox 5"/>
          <p:cNvSpPr txBox="1">
            <a:spLocks noChangeArrowheads="1"/>
          </p:cNvSpPr>
          <p:nvPr/>
        </p:nvSpPr>
        <p:spPr bwMode="auto">
          <a:xfrm>
            <a:off x="320675" y="6299200"/>
            <a:ext cx="848836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MS PGothic" pitchFamily="34" charset="-128"/>
              </a:defRPr>
            </a:lvl1pPr>
            <a:lvl2pPr marL="742950" indent="-285750" eaLnBrk="0" hangingPunct="0">
              <a:defRPr>
                <a:solidFill>
                  <a:schemeClr val="tx1"/>
                </a:solidFill>
                <a:latin typeface="Arial" charset="0"/>
                <a:ea typeface="MS PGothic" pitchFamily="34" charset="-128"/>
              </a:defRPr>
            </a:lvl2pPr>
            <a:lvl3pPr marL="1143000" indent="-228600" eaLnBrk="0" hangingPunct="0">
              <a:defRPr>
                <a:solidFill>
                  <a:schemeClr val="tx1"/>
                </a:solidFill>
                <a:latin typeface="Arial" charset="0"/>
                <a:ea typeface="MS PGothic" pitchFamily="34" charset="-128"/>
              </a:defRPr>
            </a:lvl3pPr>
            <a:lvl4pPr marL="1600200" indent="-228600" eaLnBrk="0" hangingPunct="0">
              <a:defRPr>
                <a:solidFill>
                  <a:schemeClr val="tx1"/>
                </a:solidFill>
                <a:latin typeface="Arial" charset="0"/>
                <a:ea typeface="MS PGothic" pitchFamily="34" charset="-128"/>
              </a:defRPr>
            </a:lvl4pPr>
            <a:lvl5pPr marL="2057400" indent="-228600" eaLnBrk="0" hangingPunct="0">
              <a:defRPr>
                <a:solidFill>
                  <a:schemeClr val="tx1"/>
                </a:solidFill>
                <a:latin typeface="Arial" charset="0"/>
                <a:ea typeface="MS PGothic" pitchFamily="34" charset="-128"/>
              </a:defRPr>
            </a:lvl5pPr>
            <a:lvl6pPr marL="2514600" indent="-228600" eaLnBrk="0" fontAlgn="base" hangingPunct="0">
              <a:spcBef>
                <a:spcPct val="0"/>
              </a:spcBef>
              <a:spcAft>
                <a:spcPct val="0"/>
              </a:spcAft>
              <a:defRPr>
                <a:solidFill>
                  <a:schemeClr val="tx1"/>
                </a:solidFill>
                <a:latin typeface="Arial" charset="0"/>
                <a:ea typeface="MS PGothic" pitchFamily="34" charset="-128"/>
              </a:defRPr>
            </a:lvl6pPr>
            <a:lvl7pPr marL="2971800" indent="-228600" eaLnBrk="0" fontAlgn="base" hangingPunct="0">
              <a:spcBef>
                <a:spcPct val="0"/>
              </a:spcBef>
              <a:spcAft>
                <a:spcPct val="0"/>
              </a:spcAft>
              <a:defRPr>
                <a:solidFill>
                  <a:schemeClr val="tx1"/>
                </a:solidFill>
                <a:latin typeface="Arial" charset="0"/>
                <a:ea typeface="MS PGothic" pitchFamily="34" charset="-128"/>
              </a:defRPr>
            </a:lvl7pPr>
            <a:lvl8pPr marL="3429000" indent="-228600" eaLnBrk="0" fontAlgn="base" hangingPunct="0">
              <a:spcBef>
                <a:spcPct val="0"/>
              </a:spcBef>
              <a:spcAft>
                <a:spcPct val="0"/>
              </a:spcAft>
              <a:defRPr>
                <a:solidFill>
                  <a:schemeClr val="tx1"/>
                </a:solidFill>
                <a:latin typeface="Arial" charset="0"/>
                <a:ea typeface="MS PGothic" pitchFamily="34" charset="-128"/>
              </a:defRPr>
            </a:lvl8pPr>
            <a:lvl9pPr marL="3886200" indent="-228600" eaLnBrk="0" fontAlgn="base" hangingPunct="0">
              <a:spcBef>
                <a:spcPct val="0"/>
              </a:spcBef>
              <a:spcAft>
                <a:spcPct val="0"/>
              </a:spcAft>
              <a:defRPr>
                <a:solidFill>
                  <a:schemeClr val="tx1"/>
                </a:solidFill>
                <a:latin typeface="Arial" charset="0"/>
                <a:ea typeface="MS PGothic" pitchFamily="34" charset="-128"/>
              </a:defRPr>
            </a:lvl9pPr>
          </a:lstStyle>
          <a:p>
            <a:pPr eaLnBrk="1" hangingPunct="1"/>
            <a:r>
              <a:rPr lang="en-US" sz="1200" dirty="0" smtClean="0"/>
              <a:t>1 </a:t>
            </a:r>
            <a:r>
              <a:rPr lang="en-US" sz="1200" dirty="0"/>
              <a:t>– J. W. </a:t>
            </a:r>
            <a:r>
              <a:rPr lang="en-US" sz="1200" dirty="0" err="1"/>
              <a:t>Tukey</a:t>
            </a:r>
            <a:r>
              <a:rPr lang="en-US" sz="1200" dirty="0"/>
              <a:t>.  </a:t>
            </a:r>
            <a:r>
              <a:rPr lang="en-US" sz="1200" dirty="0" smtClean="0"/>
              <a:t>Exploratory Data Analysis</a:t>
            </a:r>
            <a:endParaRPr lang="en-US" sz="1200" dirty="0"/>
          </a:p>
        </p:txBody>
      </p:sp>
    </p:spTree>
    <p:extLst>
      <p:ext uri="{BB962C8B-B14F-4D97-AF65-F5344CB8AC3E}">
        <p14:creationId xmlns:p14="http://schemas.microsoft.com/office/powerpoint/2010/main" val="22747706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
          </p:nvPr>
        </p:nvSpPr>
        <p:spPr/>
        <p:txBody>
          <a:bodyPr/>
          <a:lstStyle/>
          <a:p>
            <a:pPr marL="0" indent="0">
              <a:buNone/>
            </a:pPr>
            <a:r>
              <a:rPr lang="en-US" dirty="0" smtClean="0"/>
              <a:t>“Information visualization is ideal for exploratory data analysis.  Our eyes are naturally drawn to trends, patterns, and exceptions that would be difficult or impossible to find using more traditional approaches, such as tables or text, including pivot tables.  When exploring data, even the best statisticians often set their calculations aside for a while and let their eyes take the lead.”</a:t>
            </a:r>
          </a:p>
          <a:p>
            <a:pPr marL="0" indent="0">
              <a:buNone/>
            </a:pPr>
            <a:r>
              <a:rPr lang="en-US" dirty="0"/>
              <a:t>	</a:t>
            </a:r>
            <a:r>
              <a:rPr lang="en-US" dirty="0" smtClean="0"/>
              <a:t>	S. Few</a:t>
            </a:r>
            <a:endParaRPr lang="en-US" i="1" dirty="0" smtClean="0"/>
          </a:p>
          <a:p>
            <a:pPr marL="0" indent="0">
              <a:buNone/>
            </a:pPr>
            <a:r>
              <a:rPr lang="en-US" i="1" dirty="0"/>
              <a:t>	</a:t>
            </a:r>
            <a:r>
              <a:rPr lang="en-US" i="1" dirty="0" smtClean="0"/>
              <a:t>	Now You See It</a:t>
            </a:r>
            <a:endParaRPr lang="en-US" i="1" dirty="0"/>
          </a:p>
        </p:txBody>
      </p:sp>
    </p:spTree>
    <p:extLst>
      <p:ext uri="{BB962C8B-B14F-4D97-AF65-F5344CB8AC3E}">
        <p14:creationId xmlns:p14="http://schemas.microsoft.com/office/powerpoint/2010/main" val="400635768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Information Seeking Mantra</a:t>
            </a:r>
            <a:endParaRPr lang="en-US" dirty="0"/>
          </a:p>
        </p:txBody>
      </p:sp>
      <p:sp>
        <p:nvSpPr>
          <p:cNvPr id="3" name="Content Placeholder 2"/>
          <p:cNvSpPr>
            <a:spLocks noGrp="1"/>
          </p:cNvSpPr>
          <p:nvPr>
            <p:ph sz="quarter" idx="1"/>
          </p:nvPr>
        </p:nvSpPr>
        <p:spPr>
          <a:xfrm>
            <a:off x="1524000" y="1981200"/>
            <a:ext cx="5791200" cy="3429000"/>
          </a:xfrm>
        </p:spPr>
        <p:txBody>
          <a:bodyPr>
            <a:normAutofit/>
          </a:bodyPr>
          <a:lstStyle/>
          <a:p>
            <a:pPr marL="0" indent="0">
              <a:buNone/>
            </a:pPr>
            <a:r>
              <a:rPr lang="en-US" sz="3600" dirty="0" smtClean="0"/>
              <a:t>Overview first,</a:t>
            </a:r>
          </a:p>
          <a:p>
            <a:pPr marL="0" indent="0">
              <a:buNone/>
            </a:pPr>
            <a:r>
              <a:rPr lang="en-US" sz="3600" dirty="0"/>
              <a:t>	</a:t>
            </a:r>
            <a:r>
              <a:rPr lang="en-US" sz="3600" dirty="0" smtClean="0"/>
              <a:t>then zoom and filter,</a:t>
            </a:r>
          </a:p>
          <a:p>
            <a:pPr marL="0" indent="0">
              <a:buNone/>
            </a:pPr>
            <a:r>
              <a:rPr lang="en-US" sz="3600" dirty="0"/>
              <a:t>	</a:t>
            </a:r>
            <a:r>
              <a:rPr lang="en-US" sz="3600" dirty="0" smtClean="0"/>
              <a:t>	details on demand</a:t>
            </a:r>
            <a:endParaRPr lang="en-US" sz="3600" dirty="0"/>
          </a:p>
        </p:txBody>
      </p:sp>
      <p:sp>
        <p:nvSpPr>
          <p:cNvPr id="5" name="TextBox 4"/>
          <p:cNvSpPr txBox="1">
            <a:spLocks noChangeArrowheads="1"/>
          </p:cNvSpPr>
          <p:nvPr/>
        </p:nvSpPr>
        <p:spPr bwMode="auto">
          <a:xfrm>
            <a:off x="649287" y="6380202"/>
            <a:ext cx="8037513"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1 </a:t>
            </a:r>
            <a:r>
              <a:rPr lang="en-US" sz="1000" dirty="0"/>
              <a:t>- B. </a:t>
            </a:r>
            <a:r>
              <a:rPr lang="en-US" sz="1000" dirty="0" err="1"/>
              <a:t>Shneiderman</a:t>
            </a:r>
            <a:r>
              <a:rPr lang="en-US" sz="1000" i="1" dirty="0"/>
              <a:t>. The Eyes Have It: A Task by Data Type Taxonomy for Information Visualizations</a:t>
            </a:r>
            <a:r>
              <a:rPr lang="en-US" sz="1000" dirty="0"/>
              <a:t>. In the Proceedings of the IEEE Symposium on Visual Languages, pp. 336-343, 1996.</a:t>
            </a:r>
          </a:p>
          <a:p>
            <a:endParaRPr lang="en-US" sz="1000" dirty="0"/>
          </a:p>
        </p:txBody>
      </p:sp>
    </p:spTree>
    <p:extLst>
      <p:ext uri="{BB962C8B-B14F-4D97-AF65-F5344CB8AC3E}">
        <p14:creationId xmlns:p14="http://schemas.microsoft.com/office/powerpoint/2010/main" val="15144521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Tasks for Visualization</a:t>
            </a:r>
            <a:endParaRPr lang="en-US" dirty="0"/>
          </a:p>
        </p:txBody>
      </p:sp>
      <p:sp>
        <p:nvSpPr>
          <p:cNvPr id="3" name="Content Placeholder 2"/>
          <p:cNvSpPr>
            <a:spLocks noGrp="1"/>
          </p:cNvSpPr>
          <p:nvPr>
            <p:ph sz="quarter" idx="1"/>
          </p:nvPr>
        </p:nvSpPr>
        <p:spPr/>
        <p:txBody>
          <a:bodyPr/>
          <a:lstStyle/>
          <a:p>
            <a:r>
              <a:rPr lang="en-US" b="1" dirty="0" smtClean="0"/>
              <a:t>Searching and browsing </a:t>
            </a:r>
            <a:r>
              <a:rPr lang="en-US" dirty="0" smtClean="0"/>
              <a:t>- find a specific piece of information, inspect data, seek information</a:t>
            </a:r>
          </a:p>
          <a:p>
            <a:r>
              <a:rPr lang="en-US" b="1" dirty="0" smtClean="0"/>
              <a:t>Analyze </a:t>
            </a:r>
            <a:r>
              <a:rPr lang="en-US" dirty="0" smtClean="0"/>
              <a:t>– do comparisons, differences, look for outliers, </a:t>
            </a:r>
            <a:r>
              <a:rPr lang="en-US" dirty="0" err="1" smtClean="0"/>
              <a:t>extrema</a:t>
            </a:r>
            <a:r>
              <a:rPr lang="en-US" dirty="0" smtClean="0"/>
              <a:t> and patterns</a:t>
            </a:r>
          </a:p>
          <a:p>
            <a:r>
              <a:rPr lang="en-US" b="1" dirty="0" smtClean="0"/>
              <a:t>Monitor</a:t>
            </a:r>
            <a:r>
              <a:rPr lang="en-US" dirty="0" smtClean="0"/>
              <a:t> – look for changes and trends</a:t>
            </a:r>
            <a:endParaRPr lang="en-US" b="1" dirty="0"/>
          </a:p>
        </p:txBody>
      </p:sp>
    </p:spTree>
    <p:extLst>
      <p:ext uri="{BB962C8B-B14F-4D97-AF65-F5344CB8AC3E}">
        <p14:creationId xmlns:p14="http://schemas.microsoft.com/office/powerpoint/2010/main" val="3744173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Information</a:t>
            </a:r>
            <a:endParaRPr lang="en-US" dirty="0"/>
          </a:p>
        </p:txBody>
      </p:sp>
      <p:sp>
        <p:nvSpPr>
          <p:cNvPr id="3" name="Content Placeholder 2"/>
          <p:cNvSpPr>
            <a:spLocks noGrp="1"/>
          </p:cNvSpPr>
          <p:nvPr>
            <p:ph sz="quarter" idx="1"/>
          </p:nvPr>
        </p:nvSpPr>
        <p:spPr/>
        <p:txBody>
          <a:bodyPr/>
          <a:lstStyle/>
          <a:p>
            <a:pPr>
              <a:lnSpc>
                <a:spcPct val="90000"/>
              </a:lnSpc>
            </a:pPr>
            <a:r>
              <a:rPr lang="en-US" dirty="0" smtClean="0"/>
              <a:t>Class uses blackboard/</a:t>
            </a:r>
            <a:r>
              <a:rPr lang="en-US" dirty="0" err="1" smtClean="0"/>
              <a:t>myASU</a:t>
            </a:r>
            <a:r>
              <a:rPr lang="en-US" dirty="0" smtClean="0"/>
              <a:t> interface:</a:t>
            </a:r>
          </a:p>
          <a:p>
            <a:pPr lvl="1">
              <a:lnSpc>
                <a:spcPct val="80000"/>
              </a:lnSpc>
            </a:pPr>
            <a:r>
              <a:rPr lang="en-US" dirty="0" smtClean="0"/>
              <a:t>Syllabus</a:t>
            </a:r>
          </a:p>
          <a:p>
            <a:pPr lvl="1">
              <a:lnSpc>
                <a:spcPct val="80000"/>
              </a:lnSpc>
            </a:pPr>
            <a:r>
              <a:rPr lang="en-US" dirty="0" smtClean="0"/>
              <a:t>Slides</a:t>
            </a:r>
          </a:p>
          <a:p>
            <a:pPr lvl="1">
              <a:lnSpc>
                <a:spcPct val="80000"/>
              </a:lnSpc>
            </a:pPr>
            <a:r>
              <a:rPr lang="en-US" dirty="0" smtClean="0"/>
              <a:t>Homework</a:t>
            </a:r>
          </a:p>
          <a:p>
            <a:pPr lvl="1">
              <a:lnSpc>
                <a:spcPct val="80000"/>
              </a:lnSpc>
            </a:pPr>
            <a:r>
              <a:rPr lang="en-US" dirty="0" smtClean="0"/>
              <a:t>Projects</a:t>
            </a:r>
          </a:p>
          <a:p>
            <a:pPr lvl="1">
              <a:lnSpc>
                <a:spcPct val="80000"/>
              </a:lnSpc>
            </a:pPr>
            <a:r>
              <a:rPr lang="en-US" dirty="0" smtClean="0"/>
              <a:t>Announcements</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quarter" idx="1"/>
          </p:nvPr>
        </p:nvSpPr>
        <p:spPr/>
        <p:txBody>
          <a:bodyPr/>
          <a:lstStyle/>
          <a:p>
            <a:pPr marL="0" indent="0">
              <a:buNone/>
            </a:pPr>
            <a:r>
              <a:rPr lang="en-US" dirty="0" smtClean="0"/>
              <a:t>“Contained within the data of any investigation is information that can yield conclusions to questions not even originally asked.  That is, there can be surprises in the data … To regularly miss surprises by failing to probe thoroughly with visualization tools is terribly inefficient because the cost of intensive data analysis is typically very small compared with the cost of data collection.”</a:t>
            </a:r>
          </a:p>
          <a:p>
            <a:pPr marL="0" indent="0">
              <a:buNone/>
            </a:pPr>
            <a:r>
              <a:rPr lang="en-US" dirty="0"/>
              <a:t>	</a:t>
            </a:r>
            <a:r>
              <a:rPr lang="en-US" dirty="0" smtClean="0"/>
              <a:t>	W. S. Cleveland</a:t>
            </a:r>
          </a:p>
          <a:p>
            <a:pPr marL="0" indent="0">
              <a:buNone/>
            </a:pPr>
            <a:r>
              <a:rPr lang="en-US" dirty="0"/>
              <a:t>	</a:t>
            </a:r>
            <a:r>
              <a:rPr lang="en-US" dirty="0" smtClean="0"/>
              <a:t>	</a:t>
            </a:r>
            <a:r>
              <a:rPr lang="en-US" i="1" dirty="0" smtClean="0"/>
              <a:t>The Elements of Graphing Data</a:t>
            </a:r>
            <a:endParaRPr lang="en-US" dirty="0"/>
          </a:p>
        </p:txBody>
      </p:sp>
    </p:spTree>
    <p:extLst>
      <p:ext uri="{BB962C8B-B14F-4D97-AF65-F5344CB8AC3E}">
        <p14:creationId xmlns:p14="http://schemas.microsoft.com/office/powerpoint/2010/main" val="24204730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Analytics</a:t>
            </a:r>
            <a:endParaRPr lang="en-US" dirty="0"/>
          </a:p>
        </p:txBody>
      </p:sp>
      <p:sp>
        <p:nvSpPr>
          <p:cNvPr id="3" name="Content Placeholder 2"/>
          <p:cNvSpPr>
            <a:spLocks noGrp="1"/>
          </p:cNvSpPr>
          <p:nvPr>
            <p:ph sz="quarter" idx="1"/>
          </p:nvPr>
        </p:nvSpPr>
        <p:spPr/>
        <p:txBody>
          <a:bodyPr>
            <a:normAutofit lnSpcReduction="10000"/>
          </a:bodyPr>
          <a:lstStyle/>
          <a:p>
            <a:r>
              <a:rPr lang="en-US" dirty="0" smtClean="0"/>
              <a:t>Visualization is good for exploring data, but we can do more than just explore</a:t>
            </a:r>
          </a:p>
          <a:p>
            <a:r>
              <a:rPr lang="en-US" dirty="0" smtClean="0"/>
              <a:t>“Visual analytics is the science of analytical reasoning facilitated by interactive visual interfaces”</a:t>
            </a:r>
            <a:r>
              <a:rPr lang="en-US" baseline="30000" dirty="0" smtClean="0"/>
              <a:t>1</a:t>
            </a:r>
          </a:p>
          <a:p>
            <a:r>
              <a:rPr lang="en-US" dirty="0" smtClean="0"/>
              <a:t>Visual analytics combines automated analysis techniques with interactive visualizations for an effective understanding, reasoning and decision making on the basis of very large and complex data sets.</a:t>
            </a:r>
            <a:r>
              <a:rPr lang="en-US" baseline="30000" dirty="0" smtClean="0"/>
              <a:t>2</a:t>
            </a:r>
          </a:p>
          <a:p>
            <a:r>
              <a:rPr lang="en-US" dirty="0" smtClean="0"/>
              <a:t>“A graphic display has many purposes but it achieves its highest value when it forces us to see what we were not expecting.”</a:t>
            </a:r>
            <a:r>
              <a:rPr lang="en-US" baseline="30000" dirty="0" smtClean="0"/>
              <a:t>3</a:t>
            </a:r>
            <a:endParaRPr lang="en-US" baseline="30000" dirty="0"/>
          </a:p>
        </p:txBody>
      </p:sp>
      <p:sp>
        <p:nvSpPr>
          <p:cNvPr id="4" name="TextBox 3"/>
          <p:cNvSpPr txBox="1">
            <a:spLocks noChangeArrowheads="1"/>
          </p:cNvSpPr>
          <p:nvPr/>
        </p:nvSpPr>
        <p:spPr bwMode="auto">
          <a:xfrm>
            <a:off x="649287" y="6019800"/>
            <a:ext cx="803751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1 </a:t>
            </a:r>
            <a:r>
              <a:rPr lang="en-US" sz="1000" dirty="0"/>
              <a:t>- J. J. Thomas and K. A. Cook (Ed.).  </a:t>
            </a:r>
            <a:r>
              <a:rPr lang="en-US" sz="1000" i="1" dirty="0"/>
              <a:t>Illuminating the Path:  The R&amp;D Agenda for Visual Analytics</a:t>
            </a:r>
            <a:r>
              <a:rPr lang="en-US" sz="1000" dirty="0"/>
              <a:t>. National Visualization and Analytics Center, 2005</a:t>
            </a:r>
            <a:r>
              <a:rPr lang="en-US" sz="800" dirty="0" smtClean="0"/>
              <a:t>.</a:t>
            </a:r>
          </a:p>
          <a:p>
            <a:r>
              <a:rPr lang="en-US" sz="1000" dirty="0" smtClean="0"/>
              <a:t>2 – </a:t>
            </a:r>
            <a:r>
              <a:rPr lang="en-US" sz="1000" dirty="0" err="1" smtClean="0"/>
              <a:t>Keim</a:t>
            </a:r>
            <a:r>
              <a:rPr lang="en-US" sz="1000" dirty="0" smtClean="0"/>
              <a:t> et al. chapter in </a:t>
            </a:r>
            <a:r>
              <a:rPr lang="en-US" sz="1000" i="1" dirty="0" smtClean="0"/>
              <a:t>Information Visualization: Human-Centered Issues and Perspectives</a:t>
            </a:r>
            <a:r>
              <a:rPr lang="en-US" sz="1000" dirty="0" smtClean="0"/>
              <a:t>, 2008.</a:t>
            </a:r>
          </a:p>
          <a:p>
            <a:r>
              <a:rPr lang="en-US" sz="1000" dirty="0" smtClean="0"/>
              <a:t>3 – H. </a:t>
            </a:r>
            <a:r>
              <a:rPr lang="en-US" sz="1000" dirty="0" err="1" smtClean="0"/>
              <a:t>Wainer</a:t>
            </a:r>
            <a:r>
              <a:rPr lang="en-US" sz="1000" dirty="0" smtClean="0"/>
              <a:t>.  </a:t>
            </a:r>
            <a:r>
              <a:rPr lang="en-US" sz="1000" i="1" dirty="0" smtClean="0"/>
              <a:t>A Graphic Discovery: A Trout in the Milk and Other Visual Adventures</a:t>
            </a:r>
            <a:r>
              <a:rPr lang="en-US" sz="1000" dirty="0" smtClean="0"/>
              <a:t>.</a:t>
            </a:r>
            <a:endParaRPr lang="en-US" sz="1000" dirty="0"/>
          </a:p>
          <a:p>
            <a:endParaRPr lang="en-US" sz="1000" dirty="0"/>
          </a:p>
        </p:txBody>
      </p:sp>
    </p:spTree>
    <p:extLst>
      <p:ext uri="{BB962C8B-B14F-4D97-AF65-F5344CB8AC3E}">
        <p14:creationId xmlns:p14="http://schemas.microsoft.com/office/powerpoint/2010/main" val="1483248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 in Visualizatio</a:t>
            </a:r>
            <a:r>
              <a:rPr lang="en-US" dirty="0"/>
              <a:t>n</a:t>
            </a:r>
          </a:p>
        </p:txBody>
      </p:sp>
      <p:sp>
        <p:nvSpPr>
          <p:cNvPr id="3" name="Content Placeholder 2"/>
          <p:cNvSpPr>
            <a:spLocks noGrp="1"/>
          </p:cNvSpPr>
          <p:nvPr>
            <p:ph sz="quarter" idx="1"/>
          </p:nvPr>
        </p:nvSpPr>
        <p:spPr/>
        <p:txBody>
          <a:bodyPr/>
          <a:lstStyle/>
          <a:p>
            <a:r>
              <a:rPr lang="en-US" b="1" dirty="0" smtClean="0"/>
              <a:t>Scale</a:t>
            </a:r>
          </a:p>
          <a:p>
            <a:pPr lvl="1"/>
            <a:r>
              <a:rPr lang="en-US" dirty="0" smtClean="0"/>
              <a:t>Challenge often arises when data sets become large</a:t>
            </a:r>
          </a:p>
          <a:p>
            <a:r>
              <a:rPr lang="en-US" b="1" dirty="0" smtClean="0"/>
              <a:t>Diversity</a:t>
            </a:r>
          </a:p>
          <a:p>
            <a:pPr lvl="1"/>
            <a:r>
              <a:rPr lang="en-US" dirty="0" smtClean="0"/>
              <a:t>Data is of varying types, forms, sizes</a:t>
            </a:r>
          </a:p>
          <a:p>
            <a:r>
              <a:rPr lang="en-US" b="1" dirty="0" smtClean="0"/>
              <a:t>Evaluation</a:t>
            </a:r>
            <a:endParaRPr lang="en-US" dirty="0" smtClean="0"/>
          </a:p>
          <a:p>
            <a:pPr lvl="1"/>
            <a:r>
              <a:rPr lang="en-US" dirty="0" smtClean="0"/>
              <a:t>How can we prove that a visualization helped?</a:t>
            </a:r>
          </a:p>
          <a:p>
            <a:pPr lvl="1"/>
            <a:r>
              <a:rPr lang="en-US" dirty="0" smtClean="0"/>
              <a:t>Benefits are not easily quantifiable and measured.</a:t>
            </a:r>
            <a:endParaRPr lang="en-US" dirty="0"/>
          </a:p>
        </p:txBody>
      </p:sp>
    </p:spTree>
    <p:extLst>
      <p:ext uri="{BB962C8B-B14F-4D97-AF65-F5344CB8AC3E}">
        <p14:creationId xmlns:p14="http://schemas.microsoft.com/office/powerpoint/2010/main" val="21164472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will this course cover?</a:t>
            </a:r>
            <a:endParaRPr lang="en-US" dirty="0"/>
          </a:p>
        </p:txBody>
      </p:sp>
      <p:sp>
        <p:nvSpPr>
          <p:cNvPr id="3" name="Content Placeholder 2"/>
          <p:cNvSpPr>
            <a:spLocks noGrp="1"/>
          </p:cNvSpPr>
          <p:nvPr>
            <p:ph sz="quarter" idx="1"/>
          </p:nvPr>
        </p:nvSpPr>
        <p:spPr/>
        <p:txBody>
          <a:bodyPr/>
          <a:lstStyle/>
          <a:p>
            <a:endParaRPr lang="en-US"/>
          </a:p>
        </p:txBody>
      </p:sp>
    </p:spTree>
    <p:extLst>
      <p:ext uri="{BB962C8B-B14F-4D97-AF65-F5344CB8AC3E}">
        <p14:creationId xmlns:p14="http://schemas.microsoft.com/office/powerpoint/2010/main" val="33153608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Representations</a:t>
            </a:r>
            <a:endParaRPr 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522029"/>
            <a:ext cx="5486400" cy="4632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a:spLocks noChangeArrowheads="1"/>
          </p:cNvSpPr>
          <p:nvPr/>
        </p:nvSpPr>
        <p:spPr bwMode="auto">
          <a:xfrm>
            <a:off x="649287" y="6380202"/>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J </a:t>
            </a:r>
            <a:r>
              <a:rPr lang="en-US" sz="1000" dirty="0" err="1" smtClean="0"/>
              <a:t>Bertin</a:t>
            </a:r>
            <a:r>
              <a:rPr lang="en-US" sz="1000" dirty="0" smtClean="0"/>
              <a:t>.  The Semiology of Graphics</a:t>
            </a:r>
            <a:endParaRPr lang="en-US" sz="1000" dirty="0"/>
          </a:p>
          <a:p>
            <a:endParaRPr lang="en-US" sz="1000" dirty="0"/>
          </a:p>
        </p:txBody>
      </p:sp>
    </p:spTree>
    <p:extLst>
      <p:ext uri="{BB962C8B-B14F-4D97-AF65-F5344CB8AC3E}">
        <p14:creationId xmlns:p14="http://schemas.microsoft.com/office/powerpoint/2010/main" val="6690353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 and Cognition</a:t>
            </a:r>
            <a:endParaRPr lang="en-US" dirty="0"/>
          </a:p>
        </p:txBody>
      </p:sp>
      <p:sp>
        <p:nvSpPr>
          <p:cNvPr id="3" name="Content Placeholder 2"/>
          <p:cNvSpPr>
            <a:spLocks noGrp="1"/>
          </p:cNvSpPr>
          <p:nvPr>
            <p:ph sz="quarter" idx="1"/>
          </p:nvPr>
        </p:nvSpPr>
        <p:spPr/>
        <p:txBody>
          <a:bodyPr/>
          <a:lstStyle/>
          <a:p>
            <a:endParaRPr lang="en-US"/>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599"/>
            <a:ext cx="7391400" cy="4734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a:spLocks noChangeArrowheads="1"/>
          </p:cNvSpPr>
          <p:nvPr/>
        </p:nvSpPr>
        <p:spPr bwMode="auto">
          <a:xfrm>
            <a:off x="649287" y="6380202"/>
            <a:ext cx="8037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200" b="1">
                <a:solidFill>
                  <a:schemeClr val="tx1"/>
                </a:solidFill>
                <a:latin typeface="Arial" charset="0"/>
              </a:defRPr>
            </a:lvl1pPr>
            <a:lvl2pPr marL="742950" indent="-285750">
              <a:defRPr sz="1200" b="1">
                <a:solidFill>
                  <a:schemeClr val="tx1"/>
                </a:solidFill>
                <a:latin typeface="Arial" charset="0"/>
              </a:defRPr>
            </a:lvl2pPr>
            <a:lvl3pPr marL="1143000" indent="-228600">
              <a:defRPr sz="1200" b="1">
                <a:solidFill>
                  <a:schemeClr val="tx1"/>
                </a:solidFill>
                <a:latin typeface="Arial" charset="0"/>
              </a:defRPr>
            </a:lvl3pPr>
            <a:lvl4pPr marL="1600200" indent="-228600">
              <a:defRPr sz="1200" b="1">
                <a:solidFill>
                  <a:schemeClr val="tx1"/>
                </a:solidFill>
                <a:latin typeface="Arial" charset="0"/>
              </a:defRPr>
            </a:lvl4pPr>
            <a:lvl5pPr marL="2057400" indent="-228600">
              <a:defRPr sz="1200" b="1">
                <a:solidFill>
                  <a:schemeClr val="tx1"/>
                </a:solidFill>
                <a:latin typeface="Arial" charset="0"/>
              </a:defRPr>
            </a:lvl5pPr>
            <a:lvl6pPr marL="2514600" indent="-228600" algn="ctr" eaLnBrk="0" fontAlgn="base" hangingPunct="0">
              <a:lnSpc>
                <a:spcPct val="90000"/>
              </a:lnSpc>
              <a:spcBef>
                <a:spcPct val="0"/>
              </a:spcBef>
              <a:spcAft>
                <a:spcPct val="0"/>
              </a:spcAft>
              <a:defRPr sz="1200" b="1">
                <a:solidFill>
                  <a:schemeClr val="tx1"/>
                </a:solidFill>
                <a:latin typeface="Arial" charset="0"/>
              </a:defRPr>
            </a:lvl6pPr>
            <a:lvl7pPr marL="2971800" indent="-228600" algn="ctr" eaLnBrk="0" fontAlgn="base" hangingPunct="0">
              <a:lnSpc>
                <a:spcPct val="90000"/>
              </a:lnSpc>
              <a:spcBef>
                <a:spcPct val="0"/>
              </a:spcBef>
              <a:spcAft>
                <a:spcPct val="0"/>
              </a:spcAft>
              <a:defRPr sz="1200" b="1">
                <a:solidFill>
                  <a:schemeClr val="tx1"/>
                </a:solidFill>
                <a:latin typeface="Arial" charset="0"/>
              </a:defRPr>
            </a:lvl7pPr>
            <a:lvl8pPr marL="3429000" indent="-228600" algn="ctr" eaLnBrk="0" fontAlgn="base" hangingPunct="0">
              <a:lnSpc>
                <a:spcPct val="90000"/>
              </a:lnSpc>
              <a:spcBef>
                <a:spcPct val="0"/>
              </a:spcBef>
              <a:spcAft>
                <a:spcPct val="0"/>
              </a:spcAft>
              <a:defRPr sz="1200" b="1">
                <a:solidFill>
                  <a:schemeClr val="tx1"/>
                </a:solidFill>
                <a:latin typeface="Arial" charset="0"/>
              </a:defRPr>
            </a:lvl8pPr>
            <a:lvl9pPr marL="3886200" indent="-228600" algn="ctr" eaLnBrk="0" fontAlgn="base" hangingPunct="0">
              <a:lnSpc>
                <a:spcPct val="90000"/>
              </a:lnSpc>
              <a:spcBef>
                <a:spcPct val="0"/>
              </a:spcBef>
              <a:spcAft>
                <a:spcPct val="0"/>
              </a:spcAft>
              <a:defRPr sz="1200" b="1">
                <a:solidFill>
                  <a:schemeClr val="tx1"/>
                </a:solidFill>
                <a:latin typeface="Arial" charset="0"/>
              </a:defRPr>
            </a:lvl9pPr>
          </a:lstStyle>
          <a:p>
            <a:r>
              <a:rPr lang="en-US" sz="1000" dirty="0" smtClean="0"/>
              <a:t>J </a:t>
            </a:r>
            <a:r>
              <a:rPr lang="en-US" sz="1000" dirty="0" err="1" smtClean="0"/>
              <a:t>Mackinlay</a:t>
            </a:r>
            <a:r>
              <a:rPr lang="en-US" sz="1000" dirty="0" smtClean="0"/>
              <a:t>.  Automating the Design of Graphical Presentations of Relational Information, ACM TOG 5:2, 1986.</a:t>
            </a:r>
            <a:endParaRPr lang="en-US" sz="1000" dirty="0"/>
          </a:p>
          <a:p>
            <a:endParaRPr lang="en-US" sz="1000" dirty="0"/>
          </a:p>
        </p:txBody>
      </p:sp>
    </p:spTree>
    <p:extLst>
      <p:ext uri="{BB962C8B-B14F-4D97-AF65-F5344CB8AC3E}">
        <p14:creationId xmlns:p14="http://schemas.microsoft.com/office/powerpoint/2010/main" val="21384169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a:t>
            </a:r>
            <a:endParaRPr lang="en-US" dirty="0"/>
          </a:p>
        </p:txBody>
      </p:sp>
      <p:sp>
        <p:nvSpPr>
          <p:cNvPr id="3" name="Content Placeholder 2"/>
          <p:cNvSpPr>
            <a:spLocks noGrp="1"/>
          </p:cNvSpPr>
          <p:nvPr>
            <p:ph sz="quarter" idx="1"/>
          </p:nvPr>
        </p:nvSpPr>
        <p:spPr/>
        <p:txBody>
          <a:bodyPr/>
          <a:lstStyle/>
          <a:p>
            <a:endParaRPr lang="en-US"/>
          </a:p>
        </p:txBody>
      </p:sp>
      <p:sp>
        <p:nvSpPr>
          <p:cNvPr id="5" name="Rectangle 4"/>
          <p:cNvSpPr/>
          <p:nvPr/>
        </p:nvSpPr>
        <p:spPr>
          <a:xfrm>
            <a:off x="838200" y="1916668"/>
            <a:ext cx="228600" cy="22860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066800" y="1916668"/>
            <a:ext cx="228600" cy="228600"/>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95400" y="1916668"/>
            <a:ext cx="228600" cy="228600"/>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0" y="1916668"/>
            <a:ext cx="228600" cy="22860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752600" y="1916668"/>
            <a:ext cx="228600" cy="228600"/>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981200" y="1916668"/>
            <a:ext cx="228600" cy="228600"/>
          </a:xfrm>
          <a:prstGeom prst="rect">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09800" y="1916668"/>
            <a:ext cx="228600" cy="228600"/>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438400" y="1916668"/>
            <a:ext cx="228600" cy="22860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67000" y="1916668"/>
            <a:ext cx="228600" cy="228600"/>
          </a:xfrm>
          <a:prstGeom prst="rect">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24200" y="1916668"/>
            <a:ext cx="228600" cy="228600"/>
          </a:xfrm>
          <a:prstGeom prst="rect">
            <a:avLst/>
          </a:prstGeom>
          <a:solidFill>
            <a:srgbClr val="EDF8F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3352800" y="1916668"/>
            <a:ext cx="228600" cy="228600"/>
          </a:xfrm>
          <a:prstGeom prst="rect">
            <a:avLst/>
          </a:prstGeom>
          <a:solidFill>
            <a:srgbClr val="B2E2E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3581400" y="1916668"/>
            <a:ext cx="228600" cy="228600"/>
          </a:xfrm>
          <a:prstGeom prst="rect">
            <a:avLst/>
          </a:prstGeom>
          <a:solidFill>
            <a:srgbClr val="66C2A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10000" y="1916668"/>
            <a:ext cx="228600" cy="228600"/>
          </a:xfrm>
          <a:prstGeom prst="rect">
            <a:avLst/>
          </a:prstGeom>
          <a:solidFill>
            <a:srgbClr val="2CA2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038600" y="1916668"/>
            <a:ext cx="228600" cy="228600"/>
          </a:xfrm>
          <a:prstGeom prst="rect">
            <a:avLst/>
          </a:prstGeom>
          <a:solidFill>
            <a:srgbClr val="006D2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5867400" y="1916668"/>
            <a:ext cx="228600" cy="228600"/>
          </a:xfrm>
          <a:prstGeom prst="rect">
            <a:avLst/>
          </a:prstGeom>
          <a:solidFill>
            <a:srgbClr val="CA002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096000" y="1916668"/>
            <a:ext cx="228600" cy="228600"/>
          </a:xfrm>
          <a:prstGeom prst="rect">
            <a:avLst/>
          </a:prstGeom>
          <a:solidFill>
            <a:srgbClr val="F4A58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324600" y="1916668"/>
            <a:ext cx="228600" cy="228600"/>
          </a:xfrm>
          <a:prstGeom prst="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553200" y="1916668"/>
            <a:ext cx="228600" cy="228600"/>
          </a:xfrm>
          <a:prstGeom prst="rect">
            <a:avLst/>
          </a:prstGeom>
          <a:solidFill>
            <a:srgbClr val="92C5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781800" y="1916668"/>
            <a:ext cx="228600" cy="228600"/>
          </a:xfrm>
          <a:prstGeom prst="rect">
            <a:avLst/>
          </a:prstGeom>
          <a:solidFill>
            <a:srgbClr val="0571B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239000" y="1916668"/>
            <a:ext cx="228600" cy="228600"/>
          </a:xfrm>
          <a:prstGeom prst="rect">
            <a:avLst/>
          </a:prstGeom>
          <a:solidFill>
            <a:srgbClr val="66C2A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7467600" y="1916668"/>
            <a:ext cx="228600" cy="228600"/>
          </a:xfrm>
          <a:prstGeom prst="rect">
            <a:avLst/>
          </a:prstGeom>
          <a:solidFill>
            <a:srgbClr val="FC8D6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696200" y="1916668"/>
            <a:ext cx="228600" cy="228600"/>
          </a:xfrm>
          <a:prstGeom prst="rect">
            <a:avLst/>
          </a:prstGeom>
          <a:solidFill>
            <a:srgbClr val="8DA0C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24800" y="1916668"/>
            <a:ext cx="228600" cy="228600"/>
          </a:xfrm>
          <a:prstGeom prst="rect">
            <a:avLst/>
          </a:prstGeom>
          <a:solidFill>
            <a:srgbClr val="E78A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153400" y="1916668"/>
            <a:ext cx="228600" cy="228600"/>
          </a:xfrm>
          <a:prstGeom prst="rect">
            <a:avLst/>
          </a:prstGeom>
          <a:solidFill>
            <a:srgbClr val="A6D85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495800" y="1916668"/>
            <a:ext cx="228600" cy="228600"/>
          </a:xfrm>
          <a:prstGeom prst="rect">
            <a:avLst/>
          </a:prstGeom>
          <a:solidFill>
            <a:srgbClr val="F7F7F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724400" y="1916668"/>
            <a:ext cx="228600" cy="228600"/>
          </a:xfrm>
          <a:prstGeom prst="rect">
            <a:avLst/>
          </a:prstGeom>
          <a:solidFill>
            <a:srgbClr val="CCCC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4953000" y="1916668"/>
            <a:ext cx="228600" cy="228600"/>
          </a:xfrm>
          <a:prstGeom prst="rect">
            <a:avLst/>
          </a:prstGeom>
          <a:solidFill>
            <a:srgbClr val="96969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181600" y="1916668"/>
            <a:ext cx="228600" cy="228600"/>
          </a:xfrm>
          <a:prstGeom prst="rect">
            <a:avLst/>
          </a:prstGeom>
          <a:solidFill>
            <a:srgbClr val="63636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410200" y="1916668"/>
            <a:ext cx="228600" cy="228600"/>
          </a:xfrm>
          <a:prstGeom prst="rect">
            <a:avLst/>
          </a:prstGeom>
          <a:solidFill>
            <a:srgbClr val="252525"/>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838200" y="2105903"/>
            <a:ext cx="2057400" cy="369332"/>
          </a:xfrm>
          <a:prstGeom prst="rect">
            <a:avLst/>
          </a:prstGeom>
          <a:noFill/>
        </p:spPr>
        <p:txBody>
          <a:bodyPr wrap="square" rtlCol="0">
            <a:spAutoFit/>
          </a:bodyPr>
          <a:lstStyle/>
          <a:p>
            <a:pPr algn="ctr"/>
            <a:r>
              <a:rPr lang="en-US" dirty="0" smtClean="0"/>
              <a:t>Rainbow </a:t>
            </a:r>
            <a:endParaRPr lang="en-US" dirty="0"/>
          </a:p>
        </p:txBody>
      </p:sp>
      <p:sp>
        <p:nvSpPr>
          <p:cNvPr id="35" name="TextBox 34"/>
          <p:cNvSpPr txBox="1"/>
          <p:nvPr/>
        </p:nvSpPr>
        <p:spPr>
          <a:xfrm>
            <a:off x="3048000" y="2105903"/>
            <a:ext cx="1295400" cy="369332"/>
          </a:xfrm>
          <a:prstGeom prst="rect">
            <a:avLst/>
          </a:prstGeom>
          <a:noFill/>
        </p:spPr>
        <p:txBody>
          <a:bodyPr wrap="square" rtlCol="0">
            <a:spAutoFit/>
          </a:bodyPr>
          <a:lstStyle/>
          <a:p>
            <a:pPr algn="ctr"/>
            <a:r>
              <a:rPr lang="en-US" dirty="0" smtClean="0"/>
              <a:t>Sequential </a:t>
            </a:r>
            <a:endParaRPr lang="en-US" dirty="0"/>
          </a:p>
        </p:txBody>
      </p:sp>
      <p:sp>
        <p:nvSpPr>
          <p:cNvPr id="36" name="TextBox 35"/>
          <p:cNvSpPr txBox="1"/>
          <p:nvPr/>
        </p:nvSpPr>
        <p:spPr>
          <a:xfrm>
            <a:off x="4419600" y="2107301"/>
            <a:ext cx="1295400" cy="369332"/>
          </a:xfrm>
          <a:prstGeom prst="rect">
            <a:avLst/>
          </a:prstGeom>
          <a:noFill/>
        </p:spPr>
        <p:txBody>
          <a:bodyPr wrap="square" rtlCol="0">
            <a:spAutoFit/>
          </a:bodyPr>
          <a:lstStyle/>
          <a:p>
            <a:pPr algn="ctr"/>
            <a:r>
              <a:rPr lang="en-US" dirty="0" smtClean="0"/>
              <a:t>Grayscale </a:t>
            </a:r>
            <a:endParaRPr lang="en-US" dirty="0"/>
          </a:p>
        </p:txBody>
      </p:sp>
      <p:sp>
        <p:nvSpPr>
          <p:cNvPr id="37" name="TextBox 36"/>
          <p:cNvSpPr txBox="1"/>
          <p:nvPr/>
        </p:nvSpPr>
        <p:spPr>
          <a:xfrm>
            <a:off x="5791200" y="2108699"/>
            <a:ext cx="1295400" cy="369332"/>
          </a:xfrm>
          <a:prstGeom prst="rect">
            <a:avLst/>
          </a:prstGeom>
          <a:noFill/>
        </p:spPr>
        <p:txBody>
          <a:bodyPr wrap="square" rtlCol="0">
            <a:spAutoFit/>
          </a:bodyPr>
          <a:lstStyle/>
          <a:p>
            <a:pPr algn="ctr"/>
            <a:r>
              <a:rPr lang="en-US" dirty="0" smtClean="0"/>
              <a:t>Divergent </a:t>
            </a:r>
            <a:endParaRPr lang="en-US" dirty="0"/>
          </a:p>
        </p:txBody>
      </p:sp>
      <p:sp>
        <p:nvSpPr>
          <p:cNvPr id="38" name="TextBox 37"/>
          <p:cNvSpPr txBox="1"/>
          <p:nvPr/>
        </p:nvSpPr>
        <p:spPr>
          <a:xfrm>
            <a:off x="7162800" y="2111013"/>
            <a:ext cx="1295400" cy="369332"/>
          </a:xfrm>
          <a:prstGeom prst="rect">
            <a:avLst/>
          </a:prstGeom>
          <a:noFill/>
        </p:spPr>
        <p:txBody>
          <a:bodyPr wrap="square" rtlCol="0">
            <a:spAutoFit/>
          </a:bodyPr>
          <a:lstStyle/>
          <a:p>
            <a:pPr algn="ctr"/>
            <a:r>
              <a:rPr lang="en-US" dirty="0" smtClean="0"/>
              <a:t>Qualitative </a:t>
            </a:r>
            <a:endParaRPr lang="en-US" dirty="0"/>
          </a:p>
        </p:txBody>
      </p:sp>
      <p:sp>
        <p:nvSpPr>
          <p:cNvPr id="39" name="Rectangle 38"/>
          <p:cNvSpPr/>
          <p:nvPr/>
        </p:nvSpPr>
        <p:spPr>
          <a:xfrm>
            <a:off x="2057400" y="3288268"/>
            <a:ext cx="609600" cy="609600"/>
          </a:xfrm>
          <a:prstGeom prst="rect">
            <a:avLst/>
          </a:prstGeom>
          <a:solidFill>
            <a:srgbClr val="F3B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p:cNvSpPr/>
          <p:nvPr/>
        </p:nvSpPr>
        <p:spPr>
          <a:xfrm>
            <a:off x="5867400" y="3288267"/>
            <a:ext cx="609600" cy="609600"/>
          </a:xfrm>
          <a:prstGeom prst="triangle">
            <a:avLst/>
          </a:prstGeom>
          <a:solidFill>
            <a:srgbClr val="F11D8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a:xfrm>
            <a:off x="5562600" y="3897867"/>
            <a:ext cx="609600" cy="609600"/>
          </a:xfrm>
          <a:prstGeom prst="triangle">
            <a:avLst/>
          </a:prstGeom>
          <a:solidFill>
            <a:srgbClr val="B8B3D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p:cNvSpPr/>
          <p:nvPr/>
        </p:nvSpPr>
        <p:spPr>
          <a:xfrm>
            <a:off x="6172200" y="3897867"/>
            <a:ext cx="609600" cy="609600"/>
          </a:xfrm>
          <a:prstGeom prst="triangle">
            <a:avLst/>
          </a:prstGeom>
          <a:solidFill>
            <a:srgbClr val="FFB3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Isosceles Triangle 42"/>
          <p:cNvSpPr/>
          <p:nvPr/>
        </p:nvSpPr>
        <p:spPr>
          <a:xfrm>
            <a:off x="5257800" y="4507467"/>
            <a:ext cx="609600" cy="609600"/>
          </a:xfrm>
          <a:prstGeom prst="triangle">
            <a:avLst/>
          </a:prstGeom>
          <a:solidFill>
            <a:srgbClr val="01A0C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Isosceles Triangle 43"/>
          <p:cNvSpPr/>
          <p:nvPr/>
        </p:nvSpPr>
        <p:spPr>
          <a:xfrm>
            <a:off x="5867400" y="4507467"/>
            <a:ext cx="609600" cy="609600"/>
          </a:xfrm>
          <a:prstGeom prst="triangle">
            <a:avLst/>
          </a:prstGeom>
          <a:solidFill>
            <a:srgbClr val="B3DC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p:nvPr/>
        </p:nvSpPr>
        <p:spPr>
          <a:xfrm>
            <a:off x="6477000" y="4507467"/>
            <a:ext cx="609600" cy="609600"/>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p:cNvSpPr/>
          <p:nvPr/>
        </p:nvSpPr>
        <p:spPr>
          <a:xfrm rot="10800000">
            <a:off x="5562600" y="4507467"/>
            <a:ext cx="609600" cy="609600"/>
          </a:xfrm>
          <a:prstGeom prst="triangle">
            <a:avLst/>
          </a:prstGeom>
          <a:solidFill>
            <a:srgbClr val="80D0E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Isosceles Triangle 46"/>
          <p:cNvSpPr/>
          <p:nvPr/>
        </p:nvSpPr>
        <p:spPr>
          <a:xfrm rot="10800000">
            <a:off x="6172200" y="4507467"/>
            <a:ext cx="609600" cy="609600"/>
          </a:xfrm>
          <a:prstGeom prst="triangle">
            <a:avLst/>
          </a:prstGeom>
          <a:solidFill>
            <a:srgbClr val="FFFF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Isosceles Triangle 47"/>
          <p:cNvSpPr/>
          <p:nvPr/>
        </p:nvSpPr>
        <p:spPr>
          <a:xfrm rot="10800000">
            <a:off x="5867400" y="3897867"/>
            <a:ext cx="609600" cy="609600"/>
          </a:xfrm>
          <a:prstGeom prst="triangle">
            <a:avLst/>
          </a:prstGeom>
          <a:solidFill>
            <a:srgbClr val="F782B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2667000" y="3288268"/>
            <a:ext cx="609600" cy="609600"/>
          </a:xfrm>
          <a:prstGeom prst="rect">
            <a:avLst/>
          </a:prstGeom>
          <a:solidFill>
            <a:srgbClr val="B366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3276600" y="3288268"/>
            <a:ext cx="609600" cy="609600"/>
          </a:xfrm>
          <a:prstGeom prst="rect">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057400" y="3897868"/>
            <a:ext cx="609600" cy="609600"/>
          </a:xfrm>
          <a:prstGeom prst="rect">
            <a:avLst/>
          </a:prstGeom>
          <a:solidFill>
            <a:srgbClr val="F3E6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2667000" y="3897868"/>
            <a:ext cx="609600" cy="609600"/>
          </a:xfrm>
          <a:prstGeom prst="rect">
            <a:avLst/>
          </a:prstGeom>
          <a:solidFill>
            <a:srgbClr val="B3B3B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3276600" y="3897868"/>
            <a:ext cx="609600" cy="609600"/>
          </a:xfrm>
          <a:prstGeom prst="rect">
            <a:avLst/>
          </a:prstGeom>
          <a:solidFill>
            <a:srgbClr val="376387"/>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2057400" y="4507468"/>
            <a:ext cx="609600" cy="609600"/>
          </a:xfrm>
          <a:prstGeom prst="rect">
            <a:avLst/>
          </a:prstGeom>
          <a:solidFill>
            <a:srgbClr val="F3F3F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2667000" y="4507468"/>
            <a:ext cx="609600" cy="609600"/>
          </a:xfrm>
          <a:prstGeom prst="rect">
            <a:avLst/>
          </a:prstGeom>
          <a:solidFill>
            <a:srgbClr val="B4D3E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3276600" y="4507468"/>
            <a:ext cx="609600" cy="609600"/>
          </a:xfrm>
          <a:prstGeom prst="rect">
            <a:avLst/>
          </a:prstGeom>
          <a:solidFill>
            <a:srgbClr val="509DC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p:cNvCxnSpPr/>
          <p:nvPr/>
        </p:nvCxnSpPr>
        <p:spPr>
          <a:xfrm rot="5400000" flipH="1" flipV="1">
            <a:off x="800100" y="4164568"/>
            <a:ext cx="22098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V="1">
            <a:off x="1905000" y="5269468"/>
            <a:ext cx="2286000" cy="79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rot="5400000" flipH="1" flipV="1">
            <a:off x="4533900" y="3554968"/>
            <a:ext cx="22098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105400" y="5267880"/>
            <a:ext cx="2286000"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rot="16200000" flipV="1">
            <a:off x="5715000" y="3516868"/>
            <a:ext cx="2133600" cy="10668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3886200" y="5345668"/>
            <a:ext cx="394660" cy="369332"/>
          </a:xfrm>
          <a:prstGeom prst="rect">
            <a:avLst/>
          </a:prstGeom>
          <a:noFill/>
        </p:spPr>
        <p:txBody>
          <a:bodyPr wrap="none" rtlCol="0">
            <a:spAutoFit/>
          </a:bodyPr>
          <a:lstStyle/>
          <a:p>
            <a:r>
              <a:rPr lang="en-US" dirty="0" smtClean="0"/>
              <a:t>V</a:t>
            </a:r>
            <a:r>
              <a:rPr lang="en-US" baseline="-25000" dirty="0" smtClean="0"/>
              <a:t>1</a:t>
            </a:r>
            <a:endParaRPr lang="en-US" baseline="-25000" dirty="0"/>
          </a:p>
        </p:txBody>
      </p:sp>
      <p:sp>
        <p:nvSpPr>
          <p:cNvPr id="63" name="TextBox 62"/>
          <p:cNvSpPr txBox="1"/>
          <p:nvPr/>
        </p:nvSpPr>
        <p:spPr>
          <a:xfrm>
            <a:off x="1447800" y="2983468"/>
            <a:ext cx="394660" cy="369332"/>
          </a:xfrm>
          <a:prstGeom prst="rect">
            <a:avLst/>
          </a:prstGeom>
          <a:noFill/>
        </p:spPr>
        <p:txBody>
          <a:bodyPr wrap="none" rtlCol="0">
            <a:spAutoFit/>
          </a:bodyPr>
          <a:lstStyle/>
          <a:p>
            <a:r>
              <a:rPr lang="en-US" dirty="0" smtClean="0"/>
              <a:t>V</a:t>
            </a:r>
            <a:r>
              <a:rPr lang="en-US" baseline="-25000" dirty="0" smtClean="0"/>
              <a:t>2</a:t>
            </a:r>
            <a:endParaRPr lang="en-US" baseline="-25000" dirty="0"/>
          </a:p>
        </p:txBody>
      </p:sp>
      <p:sp>
        <p:nvSpPr>
          <p:cNvPr id="64" name="TextBox 63"/>
          <p:cNvSpPr txBox="1"/>
          <p:nvPr/>
        </p:nvSpPr>
        <p:spPr>
          <a:xfrm>
            <a:off x="7010400" y="5269468"/>
            <a:ext cx="394660" cy="369332"/>
          </a:xfrm>
          <a:prstGeom prst="rect">
            <a:avLst/>
          </a:prstGeom>
          <a:noFill/>
        </p:spPr>
        <p:txBody>
          <a:bodyPr wrap="none" rtlCol="0">
            <a:spAutoFit/>
          </a:bodyPr>
          <a:lstStyle/>
          <a:p>
            <a:r>
              <a:rPr lang="en-US" dirty="0" smtClean="0"/>
              <a:t>V</a:t>
            </a:r>
            <a:r>
              <a:rPr lang="en-US" baseline="-25000" dirty="0" smtClean="0"/>
              <a:t>1</a:t>
            </a:r>
            <a:endParaRPr lang="en-US" baseline="-25000" dirty="0"/>
          </a:p>
        </p:txBody>
      </p:sp>
      <p:sp>
        <p:nvSpPr>
          <p:cNvPr id="65" name="TextBox 64"/>
          <p:cNvSpPr txBox="1"/>
          <p:nvPr/>
        </p:nvSpPr>
        <p:spPr>
          <a:xfrm>
            <a:off x="5638800" y="2907268"/>
            <a:ext cx="394660" cy="369332"/>
          </a:xfrm>
          <a:prstGeom prst="rect">
            <a:avLst/>
          </a:prstGeom>
          <a:noFill/>
        </p:spPr>
        <p:txBody>
          <a:bodyPr wrap="none" rtlCol="0">
            <a:spAutoFit/>
          </a:bodyPr>
          <a:lstStyle/>
          <a:p>
            <a:r>
              <a:rPr lang="en-US" dirty="0" smtClean="0"/>
              <a:t>V</a:t>
            </a:r>
            <a:r>
              <a:rPr lang="en-US" baseline="-25000" dirty="0" smtClean="0"/>
              <a:t>2</a:t>
            </a:r>
            <a:endParaRPr lang="en-US" baseline="-25000" dirty="0"/>
          </a:p>
        </p:txBody>
      </p:sp>
      <p:sp>
        <p:nvSpPr>
          <p:cNvPr id="66" name="TextBox 65"/>
          <p:cNvSpPr txBox="1"/>
          <p:nvPr/>
        </p:nvSpPr>
        <p:spPr>
          <a:xfrm>
            <a:off x="6400800" y="2907268"/>
            <a:ext cx="394660" cy="369332"/>
          </a:xfrm>
          <a:prstGeom prst="rect">
            <a:avLst/>
          </a:prstGeom>
          <a:noFill/>
        </p:spPr>
        <p:txBody>
          <a:bodyPr wrap="none" rtlCol="0">
            <a:spAutoFit/>
          </a:bodyPr>
          <a:lstStyle/>
          <a:p>
            <a:r>
              <a:rPr lang="en-US" dirty="0" smtClean="0"/>
              <a:t>V</a:t>
            </a:r>
            <a:r>
              <a:rPr lang="en-US" baseline="-25000" dirty="0" smtClean="0"/>
              <a:t>3</a:t>
            </a:r>
            <a:endParaRPr lang="en-US" baseline="-25000" dirty="0"/>
          </a:p>
        </p:txBody>
      </p:sp>
    </p:spTree>
    <p:extLst>
      <p:ext uri="{BB962C8B-B14F-4D97-AF65-F5344CB8AC3E}">
        <p14:creationId xmlns:p14="http://schemas.microsoft.com/office/powerpoint/2010/main" val="115235331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a:t>
            </a:r>
            <a:endParaRPr lang="en-US" dirty="0"/>
          </a:p>
        </p:txBody>
      </p:sp>
      <p:sp>
        <p:nvSpPr>
          <p:cNvPr id="3" name="Content Placeholder 2"/>
          <p:cNvSpPr>
            <a:spLocks noGrp="1"/>
          </p:cNvSpPr>
          <p:nvPr>
            <p:ph sz="quarter" idx="1"/>
          </p:nvPr>
        </p:nvSpPr>
        <p:spPr/>
        <p:txBody>
          <a:bodyPr>
            <a:normAutofit fontScale="77500" lnSpcReduction="20000"/>
          </a:bodyPr>
          <a:lstStyle/>
          <a:p>
            <a:pPr marL="0" indent="0">
              <a:buNone/>
            </a:pPr>
            <a:r>
              <a:rPr lang="en-US" dirty="0"/>
              <a:t>"The capacity of vibrissae, hairs, claws, and horns </a:t>
            </a:r>
            <a:r>
              <a:rPr lang="en-US" b="1" dirty="0"/>
              <a:t>to feel things at a distance </a:t>
            </a:r>
            <a:r>
              <a:rPr lang="en-US" dirty="0"/>
              <a:t>is not different in </a:t>
            </a:r>
            <a:r>
              <a:rPr lang="en-US" dirty="0" smtClean="0"/>
              <a:t>principle from </a:t>
            </a:r>
            <a:r>
              <a:rPr lang="en-US" dirty="0"/>
              <a:t>the ability of a man to use a cane or probe to detect the mechanical encounters at the end of </a:t>
            </a:r>
            <a:r>
              <a:rPr lang="en-US" dirty="0" smtClean="0"/>
              <a:t>the artificial </a:t>
            </a:r>
            <a:r>
              <a:rPr lang="en-US" dirty="0"/>
              <a:t>appendage to his hand. The use of </a:t>
            </a:r>
            <a:r>
              <a:rPr lang="en-US" b="1" dirty="0"/>
              <a:t>tools</a:t>
            </a:r>
            <a:r>
              <a:rPr lang="en-US" dirty="0"/>
              <a:t>, from sticks, clubs, and rakes to more elaborate </a:t>
            </a:r>
            <a:r>
              <a:rPr lang="en-US" dirty="0" smtClean="0"/>
              <a:t>ones like </a:t>
            </a:r>
            <a:r>
              <a:rPr lang="en-US" dirty="0"/>
              <a:t>screwdrivers and pliers or even fishing rods and tennis rackets, is probably based on a </a:t>
            </a:r>
            <a:r>
              <a:rPr lang="en-US" dirty="0" smtClean="0"/>
              <a:t>perceptual capacity </a:t>
            </a:r>
            <a:r>
              <a:rPr lang="en-US" dirty="0"/>
              <a:t>of the body that is found in other animals. The remarkable fact is that when a man </a:t>
            </a:r>
            <a:r>
              <a:rPr lang="en-US" dirty="0" smtClean="0"/>
              <a:t>touches something </a:t>
            </a:r>
            <a:r>
              <a:rPr lang="en-US" dirty="0"/>
              <a:t>with a stick he feels it at the end of the stick, not in the hand. This is a difficulty for the </a:t>
            </a:r>
            <a:r>
              <a:rPr lang="en-US" dirty="0" smtClean="0"/>
              <a:t>theory of </a:t>
            </a:r>
            <a:r>
              <a:rPr lang="en-US" dirty="0"/>
              <a:t>sensation-based perception; it requires some such postulate as </a:t>
            </a:r>
            <a:r>
              <a:rPr lang="en-US" b="1" dirty="0"/>
              <a:t>the projecting of sensations </a:t>
            </a:r>
            <a:r>
              <a:rPr lang="en-US" b="1" dirty="0" smtClean="0"/>
              <a:t>outward from </a:t>
            </a:r>
            <a:r>
              <a:rPr lang="en-US" b="1" dirty="0"/>
              <a:t>the body</a:t>
            </a:r>
            <a:r>
              <a:rPr lang="en-US" dirty="0"/>
              <a:t>. But we entertain the hypothesis that information for the mechanical disturbance at </a:t>
            </a:r>
            <a:r>
              <a:rPr lang="en-US" dirty="0" smtClean="0"/>
              <a:t>the end </a:t>
            </a:r>
            <a:r>
              <a:rPr lang="en-US" dirty="0"/>
              <a:t>of the stick is obtained by the hand as a perceptual organ, including information about the length </a:t>
            </a:r>
            <a:r>
              <a:rPr lang="en-US" dirty="0" smtClean="0"/>
              <a:t>and direction </a:t>
            </a:r>
            <a:r>
              <a:rPr lang="en-US" dirty="0"/>
              <a:t>of the stick. The sensations in the hand itself are irrelevant. The surface of an organism, </a:t>
            </a:r>
            <a:r>
              <a:rPr lang="en-US" dirty="0" smtClean="0"/>
              <a:t>it should </a:t>
            </a:r>
            <a:r>
              <a:rPr lang="en-US" dirty="0"/>
              <a:t>be remembered, is actually a </a:t>
            </a:r>
            <a:r>
              <a:rPr lang="en-US" b="1" dirty="0"/>
              <a:t>boundary </a:t>
            </a:r>
            <a:r>
              <a:rPr lang="en-US" dirty="0"/>
              <a:t>between the organism and its environment, and </a:t>
            </a:r>
            <a:r>
              <a:rPr lang="en-US" dirty="0" smtClean="0"/>
              <a:t>the boundary </a:t>
            </a:r>
            <a:r>
              <a:rPr lang="en-US" dirty="0"/>
              <a:t>is </a:t>
            </a:r>
            <a:r>
              <a:rPr lang="en-US" b="1" dirty="0"/>
              <a:t>not always or everywhere as clean-cut </a:t>
            </a:r>
            <a:r>
              <a:rPr lang="en-US" dirty="0"/>
              <a:t>as the hairless human philosopher tends to think</a:t>
            </a:r>
            <a:r>
              <a:rPr lang="en-US" dirty="0" smtClean="0"/>
              <a:t>.“</a:t>
            </a:r>
          </a:p>
          <a:p>
            <a:pPr marL="0" indent="0">
              <a:buNone/>
            </a:pPr>
            <a:r>
              <a:rPr lang="en-US" dirty="0"/>
              <a:t>	Gibson, J. J. The Senses Considered as Perceptual Systems. p.100-102]</a:t>
            </a:r>
          </a:p>
        </p:txBody>
      </p:sp>
    </p:spTree>
    <p:extLst>
      <p:ext uri="{BB962C8B-B14F-4D97-AF65-F5344CB8AC3E}">
        <p14:creationId xmlns:p14="http://schemas.microsoft.com/office/powerpoint/2010/main" val="14361139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Metaphors</a:t>
            </a:r>
            <a:endParaRPr lang="en-US" dirty="0"/>
          </a:p>
        </p:txBody>
      </p:sp>
      <p:sp>
        <p:nvSpPr>
          <p:cNvPr id="3" name="Content Placeholder 2"/>
          <p:cNvSpPr>
            <a:spLocks noGrp="1"/>
          </p:cNvSpPr>
          <p:nvPr>
            <p:ph sz="quarter" idx="1"/>
          </p:nvPr>
        </p:nvSpPr>
        <p:spPr/>
        <p:txBody>
          <a:bodyPr/>
          <a:lstStyle/>
          <a:p>
            <a:endParaRPr lang="en-US" dirty="0"/>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2452" y="1323974"/>
            <a:ext cx="3293903" cy="439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2452" y="5753320"/>
            <a:ext cx="3187091" cy="246221"/>
          </a:xfrm>
          <a:prstGeom prst="rect">
            <a:avLst/>
          </a:prstGeom>
          <a:noFill/>
        </p:spPr>
        <p:txBody>
          <a:bodyPr wrap="none" rtlCol="0">
            <a:spAutoFit/>
          </a:bodyPr>
          <a:lstStyle/>
          <a:p>
            <a:r>
              <a:rPr lang="en-US" sz="1000" dirty="0"/>
              <a:t>http://images.fastcompany.com/upload/poster_beer_1300.jpg</a:t>
            </a:r>
          </a:p>
        </p:txBody>
      </p:sp>
      <p:pic>
        <p:nvPicPr>
          <p:cNvPr id="7" name="Picture 4" descr="http://www.evl.uic.edu/aej/526/pics/movi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280454"/>
            <a:ext cx="4826000" cy="362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732405" y="6532602"/>
            <a:ext cx="7649595" cy="553998"/>
          </a:xfrm>
          <a:prstGeom prst="rect">
            <a:avLst/>
          </a:prstGeom>
          <a:noFill/>
        </p:spPr>
        <p:txBody>
          <a:bodyPr wrap="none" rtlCol="0">
            <a:spAutoFit/>
          </a:bodyPr>
          <a:lstStyle/>
          <a:p>
            <a:r>
              <a:rPr lang="en-US" sz="1200" dirty="0"/>
              <a:t>* - Theme River Image from: http://www.nytimes.com/interactive/2008/02/23/movies/20080223_REVENUE_GRAPHIC.html#</a:t>
            </a:r>
          </a:p>
          <a:p>
            <a:endParaRPr lang="en-US" dirty="0"/>
          </a:p>
        </p:txBody>
      </p:sp>
      <p:pic>
        <p:nvPicPr>
          <p:cNvPr id="9" name="Picture 6" descr="C:\Documents and Settings\MUTC_admin\Desktop\KDE_Results\Clips\Feet_bone_tarsa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4800" y="4561068"/>
            <a:ext cx="1981200" cy="199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34200" y="4419600"/>
            <a:ext cx="1825228"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68735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Motion and Animation</a:t>
            </a:r>
            <a:endParaRPr lang="en-US" dirty="0"/>
          </a:p>
        </p:txBody>
      </p:sp>
      <p:sp>
        <p:nvSpPr>
          <p:cNvPr id="3" name="Content Placeholder 2"/>
          <p:cNvSpPr>
            <a:spLocks noGrp="1"/>
          </p:cNvSpPr>
          <p:nvPr>
            <p:ph sz="quarter" idx="1"/>
          </p:nvPr>
        </p:nvSpPr>
        <p:spPr/>
        <p:txBody>
          <a:bodyPr/>
          <a:lstStyle/>
          <a:p>
            <a:endParaRPr lang="en-US"/>
          </a:p>
        </p:txBody>
      </p:sp>
      <p:pic>
        <p:nvPicPr>
          <p:cNvPr id="4" name="Picture 3" descr="C:\Documents and Settings\MUTC_admin\Desktop\Virgil_Img\Virgil_Img\12-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944" y="2235200"/>
            <a:ext cx="2030412" cy="270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Documents and Settings\MUTC_admin\Desktop\Virgil_Img\Virgil_Img\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0281" y="2235200"/>
            <a:ext cx="2019300" cy="271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C:\Documents and Settings\MUTC_admin\Desktop\Virgil_Img\Virgil_Img\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7694" y="2235200"/>
            <a:ext cx="2063750"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327171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sz="quarter" idx="1"/>
          </p:nvPr>
        </p:nvSpPr>
        <p:spPr/>
        <p:txBody>
          <a:bodyPr>
            <a:normAutofit lnSpcReduction="10000"/>
          </a:bodyPr>
          <a:lstStyle/>
          <a:p>
            <a:pPr>
              <a:buNone/>
            </a:pPr>
            <a:r>
              <a:rPr lang="pt-BR" dirty="0" smtClean="0"/>
              <a:t>A+ [97–100]		A [93–96] 		A- [90-92]</a:t>
            </a:r>
          </a:p>
          <a:p>
            <a:pPr>
              <a:buNone/>
            </a:pPr>
            <a:r>
              <a:rPr lang="pt-BR" dirty="0" smtClean="0"/>
              <a:t>B+ [87–89] 		B [83–87] 		B- [80–82]</a:t>
            </a:r>
          </a:p>
          <a:p>
            <a:pPr>
              <a:buNone/>
            </a:pPr>
            <a:r>
              <a:rPr lang="pt-BR" dirty="0" smtClean="0"/>
              <a:t>C+ [77–79]		C [70–77]		 		</a:t>
            </a:r>
          </a:p>
          <a:p>
            <a:pPr>
              <a:buNone/>
            </a:pPr>
            <a:r>
              <a:rPr lang="pt-BR" dirty="0" smtClean="0"/>
              <a:t> D   [60-69]</a:t>
            </a:r>
          </a:p>
          <a:p>
            <a:pPr>
              <a:buNone/>
            </a:pPr>
            <a:r>
              <a:rPr lang="pt-BR" dirty="0" smtClean="0"/>
              <a:t> E    [0–60]</a:t>
            </a:r>
          </a:p>
          <a:p>
            <a:pPr>
              <a:buNone/>
            </a:pPr>
            <a:endParaRPr lang="pt-BR" dirty="0" smtClean="0"/>
          </a:p>
          <a:p>
            <a:pPr lvl="1"/>
            <a:r>
              <a:rPr lang="pt-BR" dirty="0" smtClean="0"/>
              <a:t>I might choose to improve the grades by lowering some cutoff values</a:t>
            </a:r>
          </a:p>
          <a:p>
            <a:pPr lvl="1"/>
            <a:r>
              <a:rPr lang="pt-BR" dirty="0" smtClean="0"/>
              <a:t>I will definitely not increase the cutoff values</a:t>
            </a:r>
          </a:p>
          <a:p>
            <a:pPr lvl="1"/>
            <a:r>
              <a:rPr lang="pt-BR" dirty="0" smtClean="0"/>
              <a:t>If you ask me what grade you need to get in class, this is what I will tell you.  Grades may be curved, but that is unlikely.</a:t>
            </a:r>
          </a:p>
          <a:p>
            <a:endParaRPr lang="en-US" dirty="0"/>
          </a:p>
        </p:txBody>
      </p:sp>
    </p:spTree>
    <p:extLst>
      <p:ext uri="{BB962C8B-B14F-4D97-AF65-F5344CB8AC3E}">
        <p14:creationId xmlns:p14="http://schemas.microsoft.com/office/powerpoint/2010/main" val="241073107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Dimensional Reduction and Analysis Algorithms</a:t>
            </a:r>
            <a:endParaRPr lang="en-US" dirty="0"/>
          </a:p>
        </p:txBody>
      </p:sp>
      <p:sp>
        <p:nvSpPr>
          <p:cNvPr id="3" name="Content Placeholder 2"/>
          <p:cNvSpPr>
            <a:spLocks noGrp="1"/>
          </p:cNvSpPr>
          <p:nvPr>
            <p:ph sz="quarter" idx="1"/>
          </p:nvPr>
        </p:nvSpPr>
        <p:spPr/>
        <p:txBody>
          <a:bodyPr/>
          <a:lstStyle/>
          <a:p>
            <a:endParaRPr lang="en-US"/>
          </a:p>
        </p:txBody>
      </p:sp>
      <p:pic>
        <p:nvPicPr>
          <p:cNvPr id="4" name="Picture 2" descr="\\pixel.ecn.purdue.edu\pixel-share\rmacieje\Papers\Paper-TVCG_Predictive\Predictive\multivaria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6500" y="1425575"/>
            <a:ext cx="4229100" cy="489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894574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normAutofit/>
          </a:bodyPr>
          <a:lstStyle/>
          <a:p>
            <a:r>
              <a:rPr lang="en-US" sz="3600" dirty="0"/>
              <a:t>Reading &amp; Homework</a:t>
            </a:r>
          </a:p>
        </p:txBody>
      </p:sp>
      <p:sp>
        <p:nvSpPr>
          <p:cNvPr id="6147" name="Rectangle 3"/>
          <p:cNvSpPr>
            <a:spLocks noGrp="1" noChangeArrowheads="1"/>
          </p:cNvSpPr>
          <p:nvPr>
            <p:ph type="body" idx="1"/>
          </p:nvPr>
        </p:nvSpPr>
        <p:spPr/>
        <p:txBody>
          <a:bodyPr/>
          <a:lstStyle/>
          <a:p>
            <a:r>
              <a:rPr lang="en-US" dirty="0" smtClean="0"/>
              <a:t>How to Read a </a:t>
            </a:r>
            <a:r>
              <a:rPr lang="en-US" dirty="0"/>
              <a:t>Visualization Research Paper - </a:t>
            </a:r>
            <a:r>
              <a:rPr lang="en-US" dirty="0">
                <a:hlinkClick r:id="rId2"/>
              </a:rPr>
              <a:t>http://cs.swan.ac.uk/~</a:t>
            </a:r>
            <a:r>
              <a:rPr lang="en-US" dirty="0" smtClean="0">
                <a:hlinkClick r:id="rId2"/>
              </a:rPr>
              <a:t>csbob/research/how2read/laramee09how2read.pdf</a:t>
            </a:r>
            <a:endParaRPr lang="en-US" dirty="0"/>
          </a:p>
          <a:p>
            <a:endParaRPr lang="en-US" dirty="0" smtClean="0"/>
          </a:p>
          <a:p>
            <a:r>
              <a:rPr lang="en-US" dirty="0" smtClean="0"/>
              <a:t>Milestone 1 – Due January 29</a:t>
            </a:r>
            <a:r>
              <a:rPr lang="en-US" baseline="30000" dirty="0" smtClean="0"/>
              <a:t>th</a:t>
            </a:r>
            <a:r>
              <a:rPr lang="en-US" dirty="0" smtClean="0"/>
              <a:t> – You must find a project team, if you are concerned about this contact me as soon as possible!  </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dirty="0"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Grades</a:t>
            </a:r>
            <a:endParaRPr lang="en-US" dirty="0"/>
          </a:p>
        </p:txBody>
      </p:sp>
      <p:sp>
        <p:nvSpPr>
          <p:cNvPr id="3" name="Content Placeholder 2"/>
          <p:cNvSpPr>
            <a:spLocks noGrp="1"/>
          </p:cNvSpPr>
          <p:nvPr>
            <p:ph sz="quarter" idx="1"/>
          </p:nvPr>
        </p:nvSpPr>
        <p:spPr/>
        <p:txBody>
          <a:bodyPr/>
          <a:lstStyle/>
          <a:p>
            <a:pPr>
              <a:lnSpc>
                <a:spcPct val="90000"/>
              </a:lnSpc>
            </a:pPr>
            <a:r>
              <a:rPr lang="en-US" dirty="0" smtClean="0"/>
              <a:t>Group Project:	40%</a:t>
            </a:r>
          </a:p>
          <a:p>
            <a:pPr>
              <a:lnSpc>
                <a:spcPct val="90000"/>
              </a:lnSpc>
            </a:pPr>
            <a:r>
              <a:rPr lang="en-US" dirty="0" smtClean="0"/>
              <a:t>Midterm:		15%</a:t>
            </a:r>
          </a:p>
          <a:p>
            <a:pPr>
              <a:lnSpc>
                <a:spcPct val="90000"/>
              </a:lnSpc>
            </a:pPr>
            <a:r>
              <a:rPr lang="en-US" dirty="0" smtClean="0"/>
              <a:t>Final exam:		20%</a:t>
            </a:r>
          </a:p>
          <a:p>
            <a:pPr>
              <a:lnSpc>
                <a:spcPct val="90000"/>
              </a:lnSpc>
            </a:pPr>
            <a:r>
              <a:rPr lang="en-US" dirty="0" smtClean="0"/>
              <a:t>In Class Quizzes	10%</a:t>
            </a:r>
          </a:p>
          <a:p>
            <a:pPr>
              <a:lnSpc>
                <a:spcPct val="90000"/>
              </a:lnSpc>
            </a:pPr>
            <a:r>
              <a:rPr lang="en-US" dirty="0" smtClean="0"/>
              <a:t>Homework		15%</a:t>
            </a:r>
          </a:p>
          <a:p>
            <a:pPr>
              <a:lnSpc>
                <a:spcPct val="90000"/>
              </a:lnSpc>
              <a:buNone/>
            </a:pPr>
            <a:endParaRPr lang="en-US" dirty="0" smtClean="0"/>
          </a:p>
          <a:p>
            <a:pPr>
              <a:lnSpc>
                <a:spcPct val="90000"/>
              </a:lnSpc>
            </a:pPr>
            <a:r>
              <a:rPr lang="en-US" dirty="0" smtClean="0">
                <a:solidFill>
                  <a:srgbClr val="FF0000"/>
                </a:solidFill>
              </a:rPr>
              <a:t>Participation: up to -20% for lack of attendance, lack of participation, or disrupting the class (for severe cases only)</a:t>
            </a:r>
          </a:p>
          <a:p>
            <a:endParaRPr lang="en-US" dirty="0"/>
          </a:p>
        </p:txBody>
      </p:sp>
    </p:spTree>
    <p:extLst>
      <p:ext uri="{BB962C8B-B14F-4D97-AF65-F5344CB8AC3E}">
        <p14:creationId xmlns:p14="http://schemas.microsoft.com/office/powerpoint/2010/main" val="10232485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Exams and Quizzes</a:t>
            </a:r>
            <a:endParaRPr lang="en-US" dirty="0"/>
          </a:p>
        </p:txBody>
      </p:sp>
      <p:sp>
        <p:nvSpPr>
          <p:cNvPr id="3" name="Content Placeholder 2"/>
          <p:cNvSpPr>
            <a:spLocks noGrp="1"/>
          </p:cNvSpPr>
          <p:nvPr>
            <p:ph idx="1"/>
          </p:nvPr>
        </p:nvSpPr>
        <p:spPr/>
        <p:txBody>
          <a:bodyPr>
            <a:normAutofit lnSpcReduction="10000"/>
          </a:bodyPr>
          <a:lstStyle/>
          <a:p>
            <a:r>
              <a:rPr lang="en-US" dirty="0" smtClean="0"/>
              <a:t>Closed Book</a:t>
            </a:r>
          </a:p>
          <a:p>
            <a:r>
              <a:rPr lang="en-US" dirty="0" smtClean="0"/>
              <a:t>Fixed Duration</a:t>
            </a:r>
          </a:p>
          <a:p>
            <a:r>
              <a:rPr lang="en-US" dirty="0" smtClean="0"/>
              <a:t>There will be 6 Quizzes, your lowest quiz score will be dropped</a:t>
            </a:r>
          </a:p>
          <a:p>
            <a:r>
              <a:rPr lang="en-US" dirty="0" smtClean="0"/>
              <a:t>No make-up quizzes will be given unless there are extenuating circumstances</a:t>
            </a:r>
          </a:p>
          <a:p>
            <a:r>
              <a:rPr lang="en-US" dirty="0"/>
              <a:t>Mid-term exam </a:t>
            </a:r>
          </a:p>
          <a:p>
            <a:pPr lvl="1"/>
            <a:r>
              <a:rPr lang="en-US" dirty="0"/>
              <a:t>Wednesday, </a:t>
            </a:r>
            <a:r>
              <a:rPr lang="en-US" dirty="0" smtClean="0"/>
              <a:t>March 5</a:t>
            </a:r>
            <a:r>
              <a:rPr lang="en-US" baseline="30000" dirty="0" smtClean="0"/>
              <a:t>th</a:t>
            </a:r>
            <a:r>
              <a:rPr lang="en-US" dirty="0" smtClean="0"/>
              <a:t> </a:t>
            </a:r>
            <a:r>
              <a:rPr lang="en-US" dirty="0" smtClean="0"/>
              <a:t>(tentative</a:t>
            </a:r>
            <a:r>
              <a:rPr lang="en-US" dirty="0"/>
              <a:t>), </a:t>
            </a:r>
            <a:r>
              <a:rPr lang="en-US" dirty="0" smtClean="0"/>
              <a:t>3:00 </a:t>
            </a:r>
            <a:r>
              <a:rPr lang="en-US" dirty="0"/>
              <a:t>pm – </a:t>
            </a:r>
            <a:r>
              <a:rPr lang="en-US" dirty="0" smtClean="0"/>
              <a:t>4:15 pm          BYAC 270</a:t>
            </a:r>
            <a:endParaRPr lang="en-US" dirty="0"/>
          </a:p>
          <a:p>
            <a:r>
              <a:rPr lang="en-US" dirty="0"/>
              <a:t>Final exam</a:t>
            </a:r>
          </a:p>
          <a:p>
            <a:pPr lvl="1"/>
            <a:r>
              <a:rPr lang="en-US" dirty="0" smtClean="0"/>
              <a:t>May 7</a:t>
            </a:r>
            <a:r>
              <a:rPr lang="en-US" baseline="30000" dirty="0" smtClean="0"/>
              <a:t>th</a:t>
            </a:r>
            <a:r>
              <a:rPr lang="en-US" dirty="0" smtClean="0"/>
              <a:t> </a:t>
            </a:r>
            <a:r>
              <a:rPr lang="en-US" dirty="0" smtClean="0"/>
              <a:t>12:10-2PM, </a:t>
            </a:r>
            <a:r>
              <a:rPr lang="en-US" dirty="0" smtClean="0"/>
              <a:t>TBD</a:t>
            </a:r>
            <a:endParaRPr lang="en-US" dirty="0"/>
          </a:p>
          <a:p>
            <a:endParaRPr lang="en-US" dirty="0"/>
          </a:p>
          <a:p>
            <a:endParaRPr lang="en-US"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an Exam</a:t>
            </a:r>
            <a:endParaRPr lang="en-US" dirty="0"/>
          </a:p>
        </p:txBody>
      </p:sp>
      <p:sp>
        <p:nvSpPr>
          <p:cNvPr id="3" name="Content Placeholder 2"/>
          <p:cNvSpPr>
            <a:spLocks noGrp="1"/>
          </p:cNvSpPr>
          <p:nvPr>
            <p:ph sz="quarter" idx="1"/>
          </p:nvPr>
        </p:nvSpPr>
        <p:spPr/>
        <p:txBody>
          <a:bodyPr/>
          <a:lstStyle/>
          <a:p>
            <a:r>
              <a:rPr lang="en-US" dirty="0" smtClean="0"/>
              <a:t>If you miss a mid-term or the final exam </a:t>
            </a:r>
            <a:endParaRPr lang="en-US" dirty="0" smtClean="0">
              <a:sym typeface="Wingdings" pitchFamily="2" charset="2"/>
            </a:endParaRPr>
          </a:p>
          <a:p>
            <a:pPr lvl="1"/>
            <a:r>
              <a:rPr lang="en-US" dirty="0" smtClean="0">
                <a:sym typeface="Wingdings" pitchFamily="2" charset="2"/>
              </a:rPr>
              <a:t>If you have a </a:t>
            </a:r>
            <a:r>
              <a:rPr lang="en-US" dirty="0" smtClean="0">
                <a:solidFill>
                  <a:srgbClr val="FF0000"/>
                </a:solidFill>
                <a:sym typeface="Wingdings" pitchFamily="2" charset="2"/>
              </a:rPr>
              <a:t>very important </a:t>
            </a:r>
            <a:r>
              <a:rPr lang="en-US" dirty="0" smtClean="0">
                <a:sym typeface="Wingdings" pitchFamily="2" charset="2"/>
              </a:rPr>
              <a:t>reason not to be here we can certainly find a solution</a:t>
            </a:r>
          </a:p>
          <a:p>
            <a:pPr lvl="1"/>
            <a:r>
              <a:rPr lang="en-US" dirty="0" smtClean="0">
                <a:sym typeface="Wingdings" pitchFamily="2" charset="2"/>
              </a:rPr>
              <a:t>You need </a:t>
            </a:r>
            <a:r>
              <a:rPr lang="en-US" dirty="0" smtClean="0">
                <a:solidFill>
                  <a:srgbClr val="FF0000"/>
                </a:solidFill>
                <a:sym typeface="Wingdings" pitchFamily="2" charset="2"/>
              </a:rPr>
              <a:t>written documentation(!) </a:t>
            </a:r>
            <a:r>
              <a:rPr lang="en-US" dirty="0" smtClean="0">
                <a:sym typeface="Wingdings" pitchFamily="2" charset="2"/>
              </a:rPr>
              <a:t>to state your case</a:t>
            </a:r>
          </a:p>
          <a:p>
            <a:pPr lvl="1"/>
            <a:r>
              <a:rPr lang="en-US" dirty="0" smtClean="0">
                <a:sym typeface="Wingdings" pitchFamily="2" charset="2"/>
              </a:rPr>
              <a:t>You need to notify me as soon as possible</a:t>
            </a:r>
          </a:p>
          <a:p>
            <a:pPr lvl="1"/>
            <a:r>
              <a:rPr lang="en-US" dirty="0" smtClean="0">
                <a:sym typeface="Wingdings" pitchFamily="2" charset="2"/>
              </a:rPr>
              <a:t>Any make up test will be more difficult</a:t>
            </a:r>
          </a:p>
          <a:p>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4803</TotalTime>
  <Words>3216</Words>
  <Application>Microsoft Office PowerPoint</Application>
  <PresentationFormat>On-screen Show (4:3)</PresentationFormat>
  <Paragraphs>319</Paragraphs>
  <Slides>62</Slides>
  <Notes>2</Notes>
  <HiddenSlides>0</HiddenSlides>
  <MMClips>0</MMClips>
  <ScaleCrop>false</ScaleCrop>
  <HeadingPairs>
    <vt:vector size="4" baseType="variant">
      <vt:variant>
        <vt:lpstr>Theme</vt:lpstr>
      </vt:variant>
      <vt:variant>
        <vt:i4>1</vt:i4>
      </vt:variant>
      <vt:variant>
        <vt:lpstr>Slide Titles</vt:lpstr>
      </vt:variant>
      <vt:variant>
        <vt:i4>62</vt:i4>
      </vt:variant>
    </vt:vector>
  </HeadingPairs>
  <TitlesOfParts>
    <vt:vector size="63" baseType="lpstr">
      <vt:lpstr>Equity</vt:lpstr>
      <vt:lpstr>CSE 591 Data Visualization</vt:lpstr>
      <vt:lpstr>Class Time and Location</vt:lpstr>
      <vt:lpstr>My Background</vt:lpstr>
      <vt:lpstr>My Research</vt:lpstr>
      <vt:lpstr>Class Information</vt:lpstr>
      <vt:lpstr>Grades</vt:lpstr>
      <vt:lpstr>Grades</vt:lpstr>
      <vt:lpstr>Exams and Quizzes</vt:lpstr>
      <vt:lpstr>Missing an Exam</vt:lpstr>
      <vt:lpstr>Assignments</vt:lpstr>
      <vt:lpstr>Group Project</vt:lpstr>
      <vt:lpstr>Group Project</vt:lpstr>
      <vt:lpstr>Class Participation Time</vt:lpstr>
      <vt:lpstr>Workload</vt:lpstr>
      <vt:lpstr>How Can I Improve My Grade?</vt:lpstr>
      <vt:lpstr>Academic Integrity</vt:lpstr>
      <vt:lpstr>Academic Integrity</vt:lpstr>
      <vt:lpstr>Classroom Behavior </vt:lpstr>
      <vt:lpstr>Attendance Policy</vt:lpstr>
      <vt:lpstr>Disability Resource Center</vt:lpstr>
      <vt:lpstr>Prerequisites</vt:lpstr>
      <vt:lpstr>What will we cover in class?</vt:lpstr>
      <vt:lpstr>Skills you will take away</vt:lpstr>
      <vt:lpstr>Questions?</vt:lpstr>
      <vt:lpstr>What is Data Visualization?</vt:lpstr>
      <vt:lpstr>The Ongoing Data Deluge</vt:lpstr>
      <vt:lpstr>The Ongoing Data Deluge</vt:lpstr>
      <vt:lpstr>Data Overload</vt:lpstr>
      <vt:lpstr>The Power of Visualization</vt:lpstr>
      <vt:lpstr>PowerPoint Presentation</vt:lpstr>
      <vt:lpstr>PowerPoint Presentation</vt:lpstr>
      <vt:lpstr>PowerPoint Presentation</vt:lpstr>
      <vt:lpstr>Visualization Through the Ages</vt:lpstr>
      <vt:lpstr>Visualization Through the Ages</vt:lpstr>
      <vt:lpstr>Visualization Through the Ages</vt:lpstr>
      <vt:lpstr>Visualization Through the Ages</vt:lpstr>
      <vt:lpstr>Visualization Through the Ages</vt:lpstr>
      <vt:lpstr>Why is Visualization Helpful?</vt:lpstr>
      <vt:lpstr>Is a Picture Worth a Thousand Words?</vt:lpstr>
      <vt:lpstr>Let’s Exercise Our Brain</vt:lpstr>
      <vt:lpstr>Why Is Visualization So Helpful? </vt:lpstr>
      <vt:lpstr>What is Visualization?</vt:lpstr>
      <vt:lpstr>What is Visualization</vt:lpstr>
      <vt:lpstr>Scientific Visualization</vt:lpstr>
      <vt:lpstr>Information Visualization</vt:lpstr>
      <vt:lpstr>Purpose of Visualization</vt:lpstr>
      <vt:lpstr>PowerPoint Presentation</vt:lpstr>
      <vt:lpstr>The Information Seeking Mantra</vt:lpstr>
      <vt:lpstr>Tasks for Visualization</vt:lpstr>
      <vt:lpstr>PowerPoint Presentation</vt:lpstr>
      <vt:lpstr>Visual Analytics</vt:lpstr>
      <vt:lpstr>Challenges in Visualization</vt:lpstr>
      <vt:lpstr>What will this course cover?</vt:lpstr>
      <vt:lpstr>Data Representations</vt:lpstr>
      <vt:lpstr>Perception and Cognition</vt:lpstr>
      <vt:lpstr>Color</vt:lpstr>
      <vt:lpstr>Interaction</vt:lpstr>
      <vt:lpstr>Visual Metaphors</vt:lpstr>
      <vt:lpstr>Motion and Animation</vt:lpstr>
      <vt:lpstr>Dimensional Reduction and Analysis Algorithms</vt:lpstr>
      <vt:lpstr>Reading &amp; Homework</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cadlabadmin</dc:creator>
  <cp:lastModifiedBy>Ross Maciejewski</cp:lastModifiedBy>
  <cp:revision>144</cp:revision>
  <dcterms:created xsi:type="dcterms:W3CDTF">2011-08-04T19:58:28Z</dcterms:created>
  <dcterms:modified xsi:type="dcterms:W3CDTF">2014-01-15T15:30:32Z</dcterms:modified>
</cp:coreProperties>
</file>